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Lst>
  <p:notesMasterIdLst>
    <p:notesMasterId r:id="rId17"/>
  </p:notesMasterIdLst>
  <p:handoutMasterIdLst>
    <p:handoutMasterId r:id="rId18"/>
  </p:handoutMasterIdLst>
  <p:sldIdLst>
    <p:sldId id="1330" r:id="rId2"/>
    <p:sldId id="1331" r:id="rId3"/>
    <p:sldId id="1318" r:id="rId4"/>
    <p:sldId id="1319" r:id="rId5"/>
    <p:sldId id="1320" r:id="rId6"/>
    <p:sldId id="1321" r:id="rId7"/>
    <p:sldId id="1314" r:id="rId8"/>
    <p:sldId id="1322" r:id="rId9"/>
    <p:sldId id="1323" r:id="rId10"/>
    <p:sldId id="1324" r:id="rId11"/>
    <p:sldId id="1325" r:id="rId12"/>
    <p:sldId id="1326" r:id="rId13"/>
    <p:sldId id="1327" r:id="rId14"/>
    <p:sldId id="1328" r:id="rId15"/>
    <p:sldId id="1332" r:id="rId16"/>
  </p:sldIdLst>
  <p:sldSz cx="18288000" cy="10287000"/>
  <p:notesSz cx="6858000" cy="9144000"/>
  <p:embeddedFontLst>
    <p:embeddedFont>
      <p:font typeface="Hind" panose="02000000000000000000" pitchFamily="2" charset="0"/>
      <p:regular r:id="rId19"/>
      <p:bold r:id="rId20"/>
    </p:embeddedFont>
    <p:embeddedFont>
      <p:font typeface="Montserrat" pitchFamily="2" charset="0"/>
      <p:regular r:id="rId21"/>
      <p:bold r:id="rId22"/>
      <p:italic r:id="rId23"/>
      <p:boldItalic r:id="rId24"/>
    </p:embeddedFont>
    <p:embeddedFont>
      <p:font typeface="Sakkal Majalla" panose="02000000000000000000" pitchFamily="2" charset="-78"/>
      <p:regular r:id="rId25"/>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5760" userDrawn="1">
          <p15:clr>
            <a:srgbClr val="A4A3A4"/>
          </p15:clr>
        </p15:guide>
        <p15:guide id="3" pos="312" userDrawn="1">
          <p15:clr>
            <a:srgbClr val="A4A3A4"/>
          </p15:clr>
        </p15:guide>
        <p15:guide id="4" pos="11208" userDrawn="1">
          <p15:clr>
            <a:srgbClr val="A4A3A4"/>
          </p15:clr>
        </p15:guide>
        <p15:guide id="5" orient="horz" pos="192" userDrawn="1">
          <p15:clr>
            <a:srgbClr val="A4A3A4"/>
          </p15:clr>
        </p15:guide>
        <p15:guide id="6" orient="horz" pos="6288" userDrawn="1">
          <p15:clr>
            <a:srgbClr val="A4A3A4"/>
          </p15:clr>
        </p15:guide>
        <p15:guide id="7" pos="5448" userDrawn="1">
          <p15:clr>
            <a:srgbClr val="A4A3A4"/>
          </p15:clr>
        </p15:guide>
        <p15:guide id="8" pos="6048" userDrawn="1">
          <p15:clr>
            <a:srgbClr val="A4A3A4"/>
          </p15:clr>
        </p15:guide>
        <p15:guide id="9" pos="2664" userDrawn="1">
          <p15:clr>
            <a:srgbClr val="A4A3A4"/>
          </p15:clr>
        </p15:guide>
        <p15:guide id="10" pos="3024" userDrawn="1">
          <p15:clr>
            <a:srgbClr val="A4A3A4"/>
          </p15:clr>
        </p15:guide>
        <p15:guide id="11" pos="8448" userDrawn="1">
          <p15:clr>
            <a:srgbClr val="A4A3A4"/>
          </p15:clr>
        </p15:guide>
        <p15:guide id="12" pos="8856" userDrawn="1">
          <p15:clr>
            <a:srgbClr val="A4A3A4"/>
          </p15:clr>
        </p15:guide>
        <p15:guide id="13" orient="horz" pos="1488" userDrawn="1">
          <p15:clr>
            <a:srgbClr val="A4A3A4"/>
          </p15:clr>
        </p15:guide>
        <p15:guide id="14" orient="horz" pos="1848" userDrawn="1">
          <p15:clr>
            <a:srgbClr val="A4A3A4"/>
          </p15:clr>
        </p15:guide>
        <p15:guide id="15" orient="horz" pos="4704" userDrawn="1">
          <p15:clr>
            <a:srgbClr val="A4A3A4"/>
          </p15:clr>
        </p15:guide>
        <p15:guide id="16" orient="horz" pos="4944" userDrawn="1">
          <p15:clr>
            <a:srgbClr val="A4A3A4"/>
          </p15:clr>
        </p15:guide>
        <p15:guide id="17" pos="480" userDrawn="1">
          <p15:clr>
            <a:srgbClr val="A4A3A4"/>
          </p15:clr>
        </p15:guide>
        <p15:guide id="18" pos="11040" userDrawn="1">
          <p15:clr>
            <a:srgbClr val="A4A3A4"/>
          </p15:clr>
        </p15:guide>
        <p15:guide id="19" orient="horz" pos="6000" userDrawn="1">
          <p15:clr>
            <a:srgbClr val="A4A3A4"/>
          </p15:clr>
        </p15:guide>
        <p15:guide id="20"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BEBEB"/>
    <a:srgbClr val="272727"/>
    <a:srgbClr val="1D1D1D"/>
    <a:srgbClr val="5A595A"/>
    <a:srgbClr val="A42F38"/>
    <a:srgbClr val="F3F5F7"/>
    <a:srgbClr val="FEF4E6"/>
    <a:srgbClr val="FFC000"/>
    <a:srgbClr val="F59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0" autoAdjust="0"/>
    <p:restoredTop sz="91279" autoAdjust="0"/>
  </p:normalViewPr>
  <p:slideViewPr>
    <p:cSldViewPr snapToGrid="0">
      <p:cViewPr varScale="1">
        <p:scale>
          <a:sx n="51" d="100"/>
          <a:sy n="51" d="100"/>
        </p:scale>
        <p:origin x="57" y="447"/>
      </p:cViewPr>
      <p:guideLst>
        <p:guide orient="horz" pos="3216"/>
        <p:guide pos="5760"/>
        <p:guide pos="312"/>
        <p:guide pos="11208"/>
        <p:guide orient="horz" pos="192"/>
        <p:guide orient="horz" pos="6288"/>
        <p:guide pos="5448"/>
        <p:guide pos="6048"/>
        <p:guide pos="2664"/>
        <p:guide pos="3024"/>
        <p:guide pos="8448"/>
        <p:guide pos="8856"/>
        <p:guide orient="horz" pos="1488"/>
        <p:guide orient="horz" pos="1848"/>
        <p:guide orient="horz" pos="4704"/>
        <p:guide orient="horz" pos="4944"/>
        <p:guide pos="480"/>
        <p:guide pos="11040"/>
        <p:guide orient="horz" pos="6000"/>
        <p:guide orient="horz" pos="504"/>
      </p:guideLst>
    </p:cSldViewPr>
  </p:slideViewPr>
  <p:notesTextViewPr>
    <p:cViewPr>
      <p:scale>
        <a:sx n="100" d="100"/>
        <a:sy n="100" d="100"/>
      </p:scale>
      <p:origin x="0" y="0"/>
    </p:cViewPr>
  </p:notesTextViewPr>
  <p:sorterViewPr>
    <p:cViewPr>
      <p:scale>
        <a:sx n="75" d="100"/>
        <a:sy n="75" d="100"/>
      </p:scale>
      <p:origin x="0" y="-6144"/>
    </p:cViewPr>
  </p:sorter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B80D4-9131-4CF7-91AF-C15870A52E7D}" type="datetimeFigureOut">
              <a:rPr lang="en-US" smtClean="0"/>
              <a:t>5/7/2024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0C161A-BB01-412D-AEED-DEA32A9E57F1}" type="slidenum">
              <a:rPr lang="en-US" smtClean="0"/>
              <a:t>‹#›</a:t>
            </a:fld>
            <a:endParaRPr lang="en-US"/>
          </a:p>
        </p:txBody>
      </p:sp>
    </p:spTree>
    <p:extLst>
      <p:ext uri="{BB962C8B-B14F-4D97-AF65-F5344CB8AC3E}">
        <p14:creationId xmlns:p14="http://schemas.microsoft.com/office/powerpoint/2010/main" val="75610600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49ABE-EA7F-46DB-A25A-084C67BECAE7}"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38EFB-67E9-4F3D-9DC5-90D203141A63}" type="slidenum">
              <a:rPr lang="en-US" smtClean="0"/>
              <a:t>‹#›</a:t>
            </a:fld>
            <a:endParaRPr lang="en-US"/>
          </a:p>
        </p:txBody>
      </p:sp>
    </p:spTree>
    <p:extLst>
      <p:ext uri="{BB962C8B-B14F-4D97-AF65-F5344CB8AC3E}">
        <p14:creationId xmlns:p14="http://schemas.microsoft.com/office/powerpoint/2010/main" val="27531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38EFB-67E9-4F3D-9DC5-90D203141A63}" type="slidenum">
              <a:rPr lang="en-US" smtClean="0"/>
              <a:t>10</a:t>
            </a:fld>
            <a:endParaRPr lang="en-US"/>
          </a:p>
        </p:txBody>
      </p:sp>
    </p:spTree>
    <p:extLst>
      <p:ext uri="{BB962C8B-B14F-4D97-AF65-F5344CB8AC3E}">
        <p14:creationId xmlns:p14="http://schemas.microsoft.com/office/powerpoint/2010/main" val="342781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77400" y="0"/>
            <a:ext cx="8610600" cy="8947052"/>
          </a:xfrm>
          <a:custGeom>
            <a:avLst/>
            <a:gdLst>
              <a:gd name="connsiteX0" fmla="*/ 0 w 8610600"/>
              <a:gd name="connsiteY0" fmla="*/ 0 h 8947052"/>
              <a:gd name="connsiteX1" fmla="*/ 8610600 w 8610600"/>
              <a:gd name="connsiteY1" fmla="*/ 0 h 8947052"/>
              <a:gd name="connsiteX2" fmla="*/ 8610600 w 8610600"/>
              <a:gd name="connsiteY2" fmla="*/ 8947052 h 8947052"/>
              <a:gd name="connsiteX3" fmla="*/ 0 w 8610600"/>
              <a:gd name="connsiteY3" fmla="*/ 8947052 h 8947052"/>
            </a:gdLst>
            <a:ahLst/>
            <a:cxnLst>
              <a:cxn ang="0">
                <a:pos x="connsiteX0" y="connsiteY0"/>
              </a:cxn>
              <a:cxn ang="0">
                <a:pos x="connsiteX1" y="connsiteY1"/>
              </a:cxn>
              <a:cxn ang="0">
                <a:pos x="connsiteX2" y="connsiteY2"/>
              </a:cxn>
              <a:cxn ang="0">
                <a:pos x="connsiteX3" y="connsiteY3"/>
              </a:cxn>
            </a:cxnLst>
            <a:rect l="l" t="t" r="r" b="b"/>
            <a:pathLst>
              <a:path w="8610600" h="8947052">
                <a:moveTo>
                  <a:pt x="0" y="0"/>
                </a:moveTo>
                <a:lnTo>
                  <a:pt x="8610600" y="0"/>
                </a:lnTo>
                <a:lnTo>
                  <a:pt x="8610600" y="8947052"/>
                </a:lnTo>
                <a:lnTo>
                  <a:pt x="0" y="8947052"/>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3" name="Rectangle 2"/>
          <p:cNvSpPr/>
          <p:nvPr userDrawn="1"/>
        </p:nvSpPr>
        <p:spPr>
          <a:xfrm>
            <a:off x="9677400" y="8947052"/>
            <a:ext cx="8610600" cy="133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Hind" panose="02000000000000000000" pitchFamily="2" charset="0"/>
              <a:ea typeface="Open Sans" panose="020B0606030504020204" pitchFamily="34" charset="0"/>
              <a:cs typeface="Hind" panose="02000000000000000000" pitchFamily="2" charset="0"/>
            </a:endParaRPr>
          </a:p>
        </p:txBody>
      </p:sp>
    </p:spTree>
    <p:extLst>
      <p:ext uri="{BB962C8B-B14F-4D97-AF65-F5344CB8AC3E}">
        <p14:creationId xmlns:p14="http://schemas.microsoft.com/office/powerpoint/2010/main" val="2252343781"/>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Image Shap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4" name="Picture Placeholder 13"/>
          <p:cNvSpPr>
            <a:spLocks noGrp="1"/>
          </p:cNvSpPr>
          <p:nvPr>
            <p:ph type="pic" sz="quarter" idx="10"/>
          </p:nvPr>
        </p:nvSpPr>
        <p:spPr>
          <a:xfrm flipH="1">
            <a:off x="3771899" y="0"/>
            <a:ext cx="8983206" cy="5143500"/>
          </a:xfrm>
          <a:custGeom>
            <a:avLst/>
            <a:gdLst>
              <a:gd name="connsiteX0" fmla="*/ 0 w 8983207"/>
              <a:gd name="connsiteY0" fmla="*/ 0 h 5143500"/>
              <a:gd name="connsiteX1" fmla="*/ 8983207 w 8983207"/>
              <a:gd name="connsiteY1" fmla="*/ 0 h 5143500"/>
              <a:gd name="connsiteX2" fmla="*/ 8983207 w 8983207"/>
              <a:gd name="connsiteY2" fmla="*/ 2439548 h 5143500"/>
              <a:gd name="connsiteX3" fmla="*/ 6279255 w 8983207"/>
              <a:gd name="connsiteY3" fmla="*/ 5143500 h 5143500"/>
              <a:gd name="connsiteX4" fmla="*/ 0 w 8983207"/>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207" h="5143500">
                <a:moveTo>
                  <a:pt x="0" y="0"/>
                </a:moveTo>
                <a:lnTo>
                  <a:pt x="8983207" y="0"/>
                </a:lnTo>
                <a:lnTo>
                  <a:pt x="8983207" y="2439548"/>
                </a:lnTo>
                <a:cubicBezTo>
                  <a:pt x="8983207" y="3932899"/>
                  <a:pt x="7772607" y="5143500"/>
                  <a:pt x="6279255" y="5143500"/>
                </a:cubicBezTo>
                <a:lnTo>
                  <a:pt x="0" y="51435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2" name="Rectangle 11"/>
          <p:cNvSpPr/>
          <p:nvPr userDrawn="1"/>
        </p:nvSpPr>
        <p:spPr>
          <a:xfrm>
            <a:off x="12755105" y="0"/>
            <a:ext cx="553289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Montserrat" panose="00000500000000000000" pitchFamily="2" charset="0"/>
              <a:ea typeface="Open Sans" panose="020B0606030504020204" pitchFamily="34" charset="0"/>
              <a:cs typeface="Hind" panose="02000000000000000000" pitchFamily="2" charset="0"/>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126756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0" name="Picture Placeholder 9"/>
          <p:cNvSpPr>
            <a:spLocks noGrp="1"/>
          </p:cNvSpPr>
          <p:nvPr>
            <p:ph type="pic" sz="quarter" idx="10"/>
          </p:nvPr>
        </p:nvSpPr>
        <p:spPr>
          <a:xfrm>
            <a:off x="9639300" y="838200"/>
            <a:ext cx="8648700" cy="5581650"/>
          </a:xfrm>
          <a:custGeom>
            <a:avLst/>
            <a:gdLst>
              <a:gd name="connsiteX0" fmla="*/ 0 w 8648700"/>
              <a:gd name="connsiteY0" fmla="*/ 0 h 5581650"/>
              <a:gd name="connsiteX1" fmla="*/ 8648700 w 8648700"/>
              <a:gd name="connsiteY1" fmla="*/ 0 h 5581650"/>
              <a:gd name="connsiteX2" fmla="*/ 8648700 w 8648700"/>
              <a:gd name="connsiteY2" fmla="*/ 5581650 h 5581650"/>
              <a:gd name="connsiteX3" fmla="*/ 0 w 86487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8648700" h="5581650">
                <a:moveTo>
                  <a:pt x="0" y="0"/>
                </a:moveTo>
                <a:lnTo>
                  <a:pt x="8648700" y="0"/>
                </a:lnTo>
                <a:lnTo>
                  <a:pt x="8648700" y="5581650"/>
                </a:lnTo>
                <a:lnTo>
                  <a:pt x="0" y="558165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399747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eft Im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2" name="Picture Placeholder 11"/>
          <p:cNvSpPr>
            <a:spLocks noGrp="1"/>
          </p:cNvSpPr>
          <p:nvPr>
            <p:ph type="pic" sz="quarter" idx="10"/>
          </p:nvPr>
        </p:nvSpPr>
        <p:spPr>
          <a:xfrm>
            <a:off x="10652420" y="1555370"/>
            <a:ext cx="6942222" cy="4305300"/>
          </a:xfrm>
          <a:custGeom>
            <a:avLst/>
            <a:gdLst>
              <a:gd name="connsiteX0" fmla="*/ 0 w 6942222"/>
              <a:gd name="connsiteY0" fmla="*/ 0 h 4305300"/>
              <a:gd name="connsiteX1" fmla="*/ 6942222 w 6942222"/>
              <a:gd name="connsiteY1" fmla="*/ 0 h 4305300"/>
              <a:gd name="connsiteX2" fmla="*/ 6942222 w 6942222"/>
              <a:gd name="connsiteY2" fmla="*/ 4305300 h 4305300"/>
              <a:gd name="connsiteX3" fmla="*/ 0 w 6942222"/>
              <a:gd name="connsiteY3" fmla="*/ 4305300 h 4305300"/>
            </a:gdLst>
            <a:ahLst/>
            <a:cxnLst>
              <a:cxn ang="0">
                <a:pos x="connsiteX0" y="connsiteY0"/>
              </a:cxn>
              <a:cxn ang="0">
                <a:pos x="connsiteX1" y="connsiteY1"/>
              </a:cxn>
              <a:cxn ang="0">
                <a:pos x="connsiteX2" y="connsiteY2"/>
              </a:cxn>
              <a:cxn ang="0">
                <a:pos x="connsiteX3" y="connsiteY3"/>
              </a:cxn>
            </a:cxnLst>
            <a:rect l="l" t="t" r="r" b="b"/>
            <a:pathLst>
              <a:path w="6942222" h="4305300">
                <a:moveTo>
                  <a:pt x="0" y="0"/>
                </a:moveTo>
                <a:lnTo>
                  <a:pt x="6942222" y="0"/>
                </a:lnTo>
                <a:lnTo>
                  <a:pt x="6942222" y="4305300"/>
                </a:lnTo>
                <a:lnTo>
                  <a:pt x="0" y="43053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6" name="Picture Placeholder 15"/>
          <p:cNvSpPr>
            <a:spLocks noGrp="1"/>
          </p:cNvSpPr>
          <p:nvPr>
            <p:ph type="pic" sz="quarter" idx="12"/>
          </p:nvPr>
        </p:nvSpPr>
        <p:spPr>
          <a:xfrm>
            <a:off x="10652420" y="6153437"/>
            <a:ext cx="3300664" cy="2362200"/>
          </a:xfrm>
          <a:custGeom>
            <a:avLst/>
            <a:gdLst>
              <a:gd name="connsiteX0" fmla="*/ 0 w 3300664"/>
              <a:gd name="connsiteY0" fmla="*/ 0 h 2362200"/>
              <a:gd name="connsiteX1" fmla="*/ 3300664 w 3300664"/>
              <a:gd name="connsiteY1" fmla="*/ 0 h 2362200"/>
              <a:gd name="connsiteX2" fmla="*/ 3300664 w 3300664"/>
              <a:gd name="connsiteY2" fmla="*/ 2362200 h 2362200"/>
              <a:gd name="connsiteX3" fmla="*/ 0 w 3300664"/>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300664" h="2362200">
                <a:moveTo>
                  <a:pt x="0" y="0"/>
                </a:moveTo>
                <a:lnTo>
                  <a:pt x="3300664" y="0"/>
                </a:lnTo>
                <a:lnTo>
                  <a:pt x="3300664" y="2362200"/>
                </a:lnTo>
                <a:lnTo>
                  <a:pt x="0" y="23622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4" name="Picture Placeholder 13"/>
          <p:cNvSpPr>
            <a:spLocks noGrp="1"/>
          </p:cNvSpPr>
          <p:nvPr>
            <p:ph type="pic" sz="quarter" idx="11"/>
          </p:nvPr>
        </p:nvSpPr>
        <p:spPr>
          <a:xfrm>
            <a:off x="14293978" y="6153436"/>
            <a:ext cx="3300664" cy="2362200"/>
          </a:xfrm>
          <a:custGeom>
            <a:avLst/>
            <a:gdLst>
              <a:gd name="connsiteX0" fmla="*/ 0 w 3300664"/>
              <a:gd name="connsiteY0" fmla="*/ 0 h 2362200"/>
              <a:gd name="connsiteX1" fmla="*/ 3300664 w 3300664"/>
              <a:gd name="connsiteY1" fmla="*/ 0 h 2362200"/>
              <a:gd name="connsiteX2" fmla="*/ 3300664 w 3300664"/>
              <a:gd name="connsiteY2" fmla="*/ 2362200 h 2362200"/>
              <a:gd name="connsiteX3" fmla="*/ 0 w 3300664"/>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300664" h="2362200">
                <a:moveTo>
                  <a:pt x="0" y="0"/>
                </a:moveTo>
                <a:lnTo>
                  <a:pt x="3300664" y="0"/>
                </a:lnTo>
                <a:lnTo>
                  <a:pt x="3300664" y="2362200"/>
                </a:lnTo>
                <a:lnTo>
                  <a:pt x="0" y="23622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9711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48388" y="3636522"/>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5" name="Picture Placeholder 14"/>
          <p:cNvSpPr>
            <a:spLocks noGrp="1"/>
          </p:cNvSpPr>
          <p:nvPr>
            <p:ph type="pic" sz="quarter" idx="11"/>
          </p:nvPr>
        </p:nvSpPr>
        <p:spPr>
          <a:xfrm>
            <a:off x="6834754" y="3644453"/>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6" name="Picture Placeholder 15"/>
          <p:cNvSpPr>
            <a:spLocks noGrp="1"/>
          </p:cNvSpPr>
          <p:nvPr>
            <p:ph type="pic" sz="quarter" idx="12"/>
          </p:nvPr>
        </p:nvSpPr>
        <p:spPr>
          <a:xfrm>
            <a:off x="12421120" y="3644453"/>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4098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s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009511"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7" name="Picture Placeholder 16"/>
          <p:cNvSpPr>
            <a:spLocks noGrp="1"/>
          </p:cNvSpPr>
          <p:nvPr>
            <p:ph type="pic" sz="quarter" idx="11"/>
          </p:nvPr>
        </p:nvSpPr>
        <p:spPr>
          <a:xfrm>
            <a:off x="5076676"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8" name="Picture Placeholder 17"/>
          <p:cNvSpPr>
            <a:spLocks noGrp="1"/>
          </p:cNvSpPr>
          <p:nvPr>
            <p:ph type="pic" sz="quarter" idx="12"/>
          </p:nvPr>
        </p:nvSpPr>
        <p:spPr>
          <a:xfrm>
            <a:off x="9144000"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9" name="Picture Placeholder 18"/>
          <p:cNvSpPr>
            <a:spLocks noGrp="1"/>
          </p:cNvSpPr>
          <p:nvPr>
            <p:ph type="pic" sz="quarter" idx="13"/>
          </p:nvPr>
        </p:nvSpPr>
        <p:spPr>
          <a:xfrm>
            <a:off x="13211006" y="3686660"/>
            <a:ext cx="3899123" cy="3792609"/>
          </a:xfrm>
          <a:custGeom>
            <a:avLst/>
            <a:gdLst>
              <a:gd name="connsiteX0" fmla="*/ 123017 w 3899123"/>
              <a:gd name="connsiteY0" fmla="*/ 0 h 3792609"/>
              <a:gd name="connsiteX1" fmla="*/ 3776107 w 3899123"/>
              <a:gd name="connsiteY1" fmla="*/ 0 h 3792609"/>
              <a:gd name="connsiteX2" fmla="*/ 3899123 w 3899123"/>
              <a:gd name="connsiteY2" fmla="*/ 117535 h 3792609"/>
              <a:gd name="connsiteX3" fmla="*/ 3899123 w 3899123"/>
              <a:gd name="connsiteY3" fmla="*/ 3792609 h 3792609"/>
              <a:gd name="connsiteX4" fmla="*/ 0 w 3899123"/>
              <a:gd name="connsiteY4" fmla="*/ 3792609 h 3792609"/>
              <a:gd name="connsiteX5" fmla="*/ 0 w 3899123"/>
              <a:gd name="connsiteY5" fmla="*/ 117535 h 3792609"/>
              <a:gd name="connsiteX6" fmla="*/ 123017 w 3899123"/>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3" h="3792609">
                <a:moveTo>
                  <a:pt x="123017" y="0"/>
                </a:moveTo>
                <a:lnTo>
                  <a:pt x="3776107" y="0"/>
                </a:lnTo>
                <a:cubicBezTo>
                  <a:pt x="3844047" y="0"/>
                  <a:pt x="3899123" y="52623"/>
                  <a:pt x="3899123" y="117535"/>
                </a:cubicBezTo>
                <a:lnTo>
                  <a:pt x="3899123"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dirty="0"/>
          </a:p>
        </p:txBody>
      </p:sp>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24985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Im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7" name="Rounded Rectangle 6"/>
          <p:cNvSpPr/>
          <p:nvPr userDrawn="1"/>
        </p:nvSpPr>
        <p:spPr>
          <a:xfrm>
            <a:off x="4314824" y="6411226"/>
            <a:ext cx="1725968" cy="2450204"/>
          </a:xfrm>
          <a:prstGeom prst="roundRect">
            <a:avLst>
              <a:gd name="adj" fmla="val 15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Montserrat" panose="00000500000000000000" pitchFamily="2" charset="0"/>
              <a:ea typeface="Open Sans" panose="020B0606030504020204" pitchFamily="34" charset="0"/>
              <a:cs typeface="Hind" panose="02000000000000000000" pitchFamily="2" charset="0"/>
            </a:endParaRPr>
          </a:p>
        </p:txBody>
      </p:sp>
      <p:sp>
        <p:nvSpPr>
          <p:cNvPr id="14" name="Picture Placeholder 13"/>
          <p:cNvSpPr>
            <a:spLocks noGrp="1"/>
          </p:cNvSpPr>
          <p:nvPr>
            <p:ph type="pic" sz="quarter" idx="11"/>
          </p:nvPr>
        </p:nvSpPr>
        <p:spPr>
          <a:xfrm>
            <a:off x="1631747" y="2438400"/>
            <a:ext cx="3971104" cy="6065880"/>
          </a:xfrm>
          <a:custGeom>
            <a:avLst/>
            <a:gdLst>
              <a:gd name="connsiteX0" fmla="*/ 454016 w 3971104"/>
              <a:gd name="connsiteY0" fmla="*/ 0 h 6065880"/>
              <a:gd name="connsiteX1" fmla="*/ 3517088 w 3971104"/>
              <a:gd name="connsiteY1" fmla="*/ 0 h 6065880"/>
              <a:gd name="connsiteX2" fmla="*/ 3971104 w 3971104"/>
              <a:gd name="connsiteY2" fmla="*/ 454016 h 6065880"/>
              <a:gd name="connsiteX3" fmla="*/ 3971104 w 3971104"/>
              <a:gd name="connsiteY3" fmla="*/ 5611864 h 6065880"/>
              <a:gd name="connsiteX4" fmla="*/ 3517088 w 3971104"/>
              <a:gd name="connsiteY4" fmla="*/ 6065880 h 6065880"/>
              <a:gd name="connsiteX5" fmla="*/ 454016 w 3971104"/>
              <a:gd name="connsiteY5" fmla="*/ 6065880 h 6065880"/>
              <a:gd name="connsiteX6" fmla="*/ 0 w 3971104"/>
              <a:gd name="connsiteY6" fmla="*/ 5611864 h 6065880"/>
              <a:gd name="connsiteX7" fmla="*/ 0 w 3971104"/>
              <a:gd name="connsiteY7" fmla="*/ 3528163 h 6065880"/>
              <a:gd name="connsiteX8" fmla="*/ 691806 w 3971104"/>
              <a:gd name="connsiteY8" fmla="*/ 3528163 h 6065880"/>
              <a:gd name="connsiteX9" fmla="*/ 996810 w 3971104"/>
              <a:gd name="connsiteY9" fmla="*/ 3223159 h 6065880"/>
              <a:gd name="connsiteX10" fmla="*/ 996810 w 3971104"/>
              <a:gd name="connsiteY10" fmla="*/ 1003001 h 6065880"/>
              <a:gd name="connsiteX11" fmla="*/ 691806 w 3971104"/>
              <a:gd name="connsiteY11" fmla="*/ 697997 h 6065880"/>
              <a:gd name="connsiteX12" fmla="*/ 0 w 3971104"/>
              <a:gd name="connsiteY12" fmla="*/ 697997 h 6065880"/>
              <a:gd name="connsiteX13" fmla="*/ 0 w 3971104"/>
              <a:gd name="connsiteY13" fmla="*/ 454016 h 6065880"/>
              <a:gd name="connsiteX14" fmla="*/ 454016 w 3971104"/>
              <a:gd name="connsiteY14" fmla="*/ 0 h 606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1104" h="6065880">
                <a:moveTo>
                  <a:pt x="454016" y="0"/>
                </a:moveTo>
                <a:lnTo>
                  <a:pt x="3517088" y="0"/>
                </a:lnTo>
                <a:cubicBezTo>
                  <a:pt x="3767834" y="0"/>
                  <a:pt x="3971104" y="203270"/>
                  <a:pt x="3971104" y="454016"/>
                </a:cubicBezTo>
                <a:lnTo>
                  <a:pt x="3971104" y="5611864"/>
                </a:lnTo>
                <a:cubicBezTo>
                  <a:pt x="3971104" y="5862610"/>
                  <a:pt x="3767834" y="6065880"/>
                  <a:pt x="3517088" y="6065880"/>
                </a:cubicBezTo>
                <a:lnTo>
                  <a:pt x="454016" y="6065880"/>
                </a:lnTo>
                <a:cubicBezTo>
                  <a:pt x="203270" y="6065880"/>
                  <a:pt x="0" y="5862610"/>
                  <a:pt x="0" y="5611864"/>
                </a:cubicBezTo>
                <a:lnTo>
                  <a:pt x="0" y="3528163"/>
                </a:lnTo>
                <a:lnTo>
                  <a:pt x="691806" y="3528163"/>
                </a:lnTo>
                <a:cubicBezTo>
                  <a:pt x="860255" y="3528163"/>
                  <a:pt x="996810" y="3391608"/>
                  <a:pt x="996810" y="3223159"/>
                </a:cubicBezTo>
                <a:lnTo>
                  <a:pt x="996810" y="1003001"/>
                </a:lnTo>
                <a:cubicBezTo>
                  <a:pt x="996810" y="834552"/>
                  <a:pt x="860255" y="697997"/>
                  <a:pt x="691806" y="697997"/>
                </a:cubicBezTo>
                <a:lnTo>
                  <a:pt x="0" y="697997"/>
                </a:lnTo>
                <a:lnTo>
                  <a:pt x="0" y="454016"/>
                </a:lnTo>
                <a:cubicBezTo>
                  <a:pt x="0" y="203270"/>
                  <a:pt x="203270" y="0"/>
                  <a:pt x="454016"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3" name="Picture Placeholder 12"/>
          <p:cNvSpPr>
            <a:spLocks noGrp="1"/>
          </p:cNvSpPr>
          <p:nvPr>
            <p:ph type="pic" sz="quarter" idx="10"/>
          </p:nvPr>
        </p:nvSpPr>
        <p:spPr>
          <a:xfrm>
            <a:off x="787853" y="3326378"/>
            <a:ext cx="1725968" cy="2450204"/>
          </a:xfrm>
          <a:custGeom>
            <a:avLst/>
            <a:gdLst>
              <a:gd name="connsiteX0" fmla="*/ 264056 w 1725968"/>
              <a:gd name="connsiteY0" fmla="*/ 0 h 2450204"/>
              <a:gd name="connsiteX1" fmla="*/ 1461912 w 1725968"/>
              <a:gd name="connsiteY1" fmla="*/ 0 h 2450204"/>
              <a:gd name="connsiteX2" fmla="*/ 1725968 w 1725968"/>
              <a:gd name="connsiteY2" fmla="*/ 264056 h 2450204"/>
              <a:gd name="connsiteX3" fmla="*/ 1725968 w 1725968"/>
              <a:gd name="connsiteY3" fmla="*/ 2186148 h 2450204"/>
              <a:gd name="connsiteX4" fmla="*/ 1461912 w 1725968"/>
              <a:gd name="connsiteY4" fmla="*/ 2450204 h 2450204"/>
              <a:gd name="connsiteX5" fmla="*/ 264056 w 1725968"/>
              <a:gd name="connsiteY5" fmla="*/ 2450204 h 2450204"/>
              <a:gd name="connsiteX6" fmla="*/ 0 w 1725968"/>
              <a:gd name="connsiteY6" fmla="*/ 2186148 h 2450204"/>
              <a:gd name="connsiteX7" fmla="*/ 0 w 1725968"/>
              <a:gd name="connsiteY7" fmla="*/ 264056 h 2450204"/>
              <a:gd name="connsiteX8" fmla="*/ 264056 w 1725968"/>
              <a:gd name="connsiteY8" fmla="*/ 0 h 2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968" h="2450204">
                <a:moveTo>
                  <a:pt x="264056" y="0"/>
                </a:moveTo>
                <a:lnTo>
                  <a:pt x="1461912" y="0"/>
                </a:lnTo>
                <a:cubicBezTo>
                  <a:pt x="1607746" y="0"/>
                  <a:pt x="1725968" y="118222"/>
                  <a:pt x="1725968" y="264056"/>
                </a:cubicBezTo>
                <a:lnTo>
                  <a:pt x="1725968" y="2186148"/>
                </a:lnTo>
                <a:cubicBezTo>
                  <a:pt x="1725968" y="2331982"/>
                  <a:pt x="1607746" y="2450204"/>
                  <a:pt x="1461912" y="2450204"/>
                </a:cubicBezTo>
                <a:lnTo>
                  <a:pt x="264056" y="2450204"/>
                </a:lnTo>
                <a:cubicBezTo>
                  <a:pt x="118222" y="2450204"/>
                  <a:pt x="0" y="2331982"/>
                  <a:pt x="0" y="2186148"/>
                </a:cubicBezTo>
                <a:lnTo>
                  <a:pt x="0" y="264056"/>
                </a:lnTo>
                <a:cubicBezTo>
                  <a:pt x="0" y="118222"/>
                  <a:pt x="118222" y="0"/>
                  <a:pt x="264056"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86077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page numb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9895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85286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3587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64" r:id="rId8"/>
    <p:sldLayoutId id="2147483667"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0" y="-1"/>
            <a:ext cx="18288000" cy="8480492"/>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1613" t="-17355" r="1" b="-431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5" name="Rectangle 4"/>
          <p:cNvSpPr/>
          <p:nvPr/>
        </p:nvSpPr>
        <p:spPr>
          <a:xfrm>
            <a:off x="-9556" y="0"/>
            <a:ext cx="18307112" cy="8899605"/>
          </a:xfrm>
          <a:prstGeom prst="rect">
            <a:avLst/>
          </a:prstGeom>
          <a:solidFill>
            <a:srgbClr val="0A0A0A">
              <a:alpha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6" name="Rectangle 5"/>
          <p:cNvSpPr/>
          <p:nvPr/>
        </p:nvSpPr>
        <p:spPr>
          <a:xfrm>
            <a:off x="0" y="8480492"/>
            <a:ext cx="18288000" cy="1825820"/>
          </a:xfrm>
          <a:prstGeom prst="rect">
            <a:avLst/>
          </a:prstGeom>
          <a:solidFill>
            <a:srgbClr val="27272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7" name="Rectangle 6"/>
          <p:cNvSpPr/>
          <p:nvPr/>
        </p:nvSpPr>
        <p:spPr>
          <a:xfrm>
            <a:off x="13266821" y="7523585"/>
            <a:ext cx="5021179" cy="956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8" name="TextBox 7">
            <a:extLst>
              <a:ext uri="{FF2B5EF4-FFF2-40B4-BE49-F238E27FC236}">
                <a16:creationId xmlns:a16="http://schemas.microsoft.com/office/drawing/2014/main" id="{FB3E5A25-4AF3-4118-AB45-067CCEC910B6}"/>
              </a:ext>
            </a:extLst>
          </p:cNvPr>
          <p:cNvSpPr txBox="1"/>
          <p:nvPr/>
        </p:nvSpPr>
        <p:spPr>
          <a:xfrm>
            <a:off x="14020800" y="7681393"/>
            <a:ext cx="2833731" cy="646331"/>
          </a:xfrm>
          <a:prstGeom prst="rect">
            <a:avLst/>
          </a:prstGeom>
          <a:noFill/>
        </p:spPr>
        <p:txBody>
          <a:bodyPr wrap="square" rtlCol="0">
            <a:spAutoFit/>
          </a:bodyPr>
          <a:lstStyle/>
          <a:p>
            <a:pPr algn="r"/>
            <a:r>
              <a:rPr lang="ar-AE"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الوحدة 5</a:t>
            </a:r>
            <a:endParaRPr lang="en-US"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9" name="TextBox 8">
            <a:extLst>
              <a:ext uri="{FF2B5EF4-FFF2-40B4-BE49-F238E27FC236}">
                <a16:creationId xmlns:a16="http://schemas.microsoft.com/office/drawing/2014/main" id="{2B1B1671-24FB-0CA2-D405-0954E739CB2B}"/>
              </a:ext>
            </a:extLst>
          </p:cNvPr>
          <p:cNvSpPr txBox="1"/>
          <p:nvPr/>
        </p:nvSpPr>
        <p:spPr>
          <a:xfrm>
            <a:off x="762000" y="3507503"/>
            <a:ext cx="16130630" cy="1458861"/>
          </a:xfrm>
          <a:prstGeom prst="rect">
            <a:avLst/>
          </a:prstGeom>
          <a:noFill/>
        </p:spPr>
        <p:txBody>
          <a:bodyPr wrap="square" rtlCol="0">
            <a:spAutoFit/>
          </a:bodyPr>
          <a:lstStyle/>
          <a:p>
            <a:pPr algn="r">
              <a:lnSpc>
                <a:spcPct val="90000"/>
              </a:lnSpc>
            </a:pPr>
            <a:r>
              <a:rPr lang="ar-AE" sz="96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rPr>
              <a:t>مهارات التدخل الجسدي</a:t>
            </a:r>
            <a:endParaRPr lang="en-US" sz="96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1" name="Group 10"/>
          <p:cNvGrpSpPr/>
          <p:nvPr/>
        </p:nvGrpSpPr>
        <p:grpSpPr>
          <a:xfrm>
            <a:off x="13873938" y="6244350"/>
            <a:ext cx="2809211" cy="0"/>
            <a:chOff x="1216222" y="6141141"/>
            <a:chExt cx="2809211" cy="0"/>
          </a:xfrm>
        </p:grpSpPr>
        <p:cxnSp>
          <p:nvCxnSpPr>
            <p:cNvPr id="12" name="Straight Connector 11"/>
            <p:cNvCxnSpPr/>
            <p:nvPr/>
          </p:nvCxnSpPr>
          <p:spPr>
            <a:xfrm>
              <a:off x="1216222" y="6141141"/>
              <a:ext cx="82324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6822" y="6141141"/>
              <a:ext cx="823248" cy="0"/>
            </a:xfrm>
            <a:prstGeom prst="line">
              <a:avLst/>
            </a:prstGeom>
            <a:ln w="63500" cap="rnd">
              <a:solidFill>
                <a:schemeClr val="accent2">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02185" y="6141141"/>
              <a:ext cx="823248" cy="0"/>
            </a:xfrm>
            <a:prstGeom prst="line">
              <a:avLst/>
            </a:prstGeom>
            <a:ln w="63500" cap="rnd">
              <a:solidFill>
                <a:schemeClr val="accent3">
                  <a:lumMod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15" name="Group 4"/>
          <p:cNvGrpSpPr>
            <a:grpSpLocks noChangeAspect="1"/>
          </p:cNvGrpSpPr>
          <p:nvPr/>
        </p:nvGrpSpPr>
        <p:grpSpPr bwMode="auto">
          <a:xfrm flipH="1">
            <a:off x="521389" y="-41203"/>
            <a:ext cx="4921330" cy="8415845"/>
            <a:chOff x="7209" y="-78"/>
            <a:chExt cx="2974" cy="4927"/>
          </a:xfrm>
        </p:grpSpPr>
        <p:sp>
          <p:nvSpPr>
            <p:cNvPr id="16" name="Freeform 5"/>
            <p:cNvSpPr>
              <a:spLocks/>
            </p:cNvSpPr>
            <p:nvPr/>
          </p:nvSpPr>
          <p:spPr bwMode="auto">
            <a:xfrm>
              <a:off x="7209" y="-78"/>
              <a:ext cx="2974" cy="3136"/>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chemeClr val="accent3">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7" name="Freeform 6"/>
            <p:cNvSpPr>
              <a:spLocks/>
            </p:cNvSpPr>
            <p:nvPr/>
          </p:nvSpPr>
          <p:spPr bwMode="auto">
            <a:xfrm>
              <a:off x="7225" y="3132"/>
              <a:ext cx="2262" cy="1717"/>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899" y="631873"/>
            <a:ext cx="2707017" cy="1352082"/>
          </a:xfrm>
          <a:prstGeom prst="rect">
            <a:avLst/>
          </a:prstGeom>
        </p:spPr>
      </p:pic>
      <p:sp>
        <p:nvSpPr>
          <p:cNvPr id="19" name="TextBox 18">
            <a:extLst>
              <a:ext uri="{FF2B5EF4-FFF2-40B4-BE49-F238E27FC236}">
                <a16:creationId xmlns:a16="http://schemas.microsoft.com/office/drawing/2014/main" id="{066BF24B-2DAE-4AF1-BCB7-48757B838EDE}"/>
              </a:ext>
            </a:extLst>
          </p:cNvPr>
          <p:cNvSpPr txBox="1"/>
          <p:nvPr/>
        </p:nvSpPr>
        <p:spPr>
          <a:xfrm>
            <a:off x="13069057" y="9432360"/>
            <a:ext cx="3823573" cy="369332"/>
          </a:xfrm>
          <a:prstGeom prst="rect">
            <a:avLst/>
          </a:prstGeom>
          <a:noFill/>
        </p:spPr>
        <p:txBody>
          <a:bodyPr wrap="square" rtlCol="0">
            <a:spAutoFit/>
          </a:bodyPr>
          <a:lstStyle/>
          <a:p>
            <a:pPr algn="r"/>
            <a:r>
              <a:rPr lang="ar-AE"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دورة التعلم الالكتروني 2024</a:t>
            </a:r>
            <a:endParaRPr lang="en-US"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20" name="Pictur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0154" y="1359053"/>
            <a:ext cx="2115792" cy="547524"/>
          </a:xfrm>
          <a:prstGeom prst="rect">
            <a:avLst/>
          </a:prstGeom>
        </p:spPr>
      </p:pic>
      <p:pic>
        <p:nvPicPr>
          <p:cNvPr id="21" name="Picture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26947" y="865330"/>
            <a:ext cx="1841966" cy="1534970"/>
          </a:xfrm>
          <a:prstGeom prst="rect">
            <a:avLst/>
          </a:prstGeom>
        </p:spPr>
      </p:pic>
      <p:sp>
        <p:nvSpPr>
          <p:cNvPr id="22" name="TextBox 21">
            <a:extLst>
              <a:ext uri="{FF2B5EF4-FFF2-40B4-BE49-F238E27FC236}">
                <a16:creationId xmlns:a16="http://schemas.microsoft.com/office/drawing/2014/main" id="{066BF24B-2DAE-4AF1-BCB7-48757B838EDE}"/>
              </a:ext>
            </a:extLst>
          </p:cNvPr>
          <p:cNvSpPr txBox="1"/>
          <p:nvPr/>
        </p:nvSpPr>
        <p:spPr>
          <a:xfrm>
            <a:off x="9354072" y="800100"/>
            <a:ext cx="3823573" cy="338554"/>
          </a:xfrm>
          <a:prstGeom prst="rect">
            <a:avLst/>
          </a:prstGeom>
          <a:noFill/>
        </p:spPr>
        <p:txBody>
          <a:bodyPr wrap="square" rtlCol="0">
            <a:spAutoFit/>
          </a:bodyPr>
          <a:lstStyle/>
          <a:p>
            <a:pPr algn="r"/>
            <a:r>
              <a:rPr lang="en-US" sz="16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Certified by:</a:t>
            </a:r>
          </a:p>
        </p:txBody>
      </p:sp>
      <p:grpSp>
        <p:nvGrpSpPr>
          <p:cNvPr id="2" name="Group 1">
            <a:extLst>
              <a:ext uri="{FF2B5EF4-FFF2-40B4-BE49-F238E27FC236}">
                <a16:creationId xmlns:a16="http://schemas.microsoft.com/office/drawing/2014/main" id="{3B2AC25C-AF53-5C22-982A-990757E924CB}"/>
              </a:ext>
            </a:extLst>
          </p:cNvPr>
          <p:cNvGrpSpPr/>
          <p:nvPr/>
        </p:nvGrpSpPr>
        <p:grpSpPr>
          <a:xfrm>
            <a:off x="5501245" y="5183033"/>
            <a:ext cx="11391385" cy="1014541"/>
            <a:chOff x="5501245" y="5183033"/>
            <a:chExt cx="11391385" cy="1014541"/>
          </a:xfrm>
        </p:grpSpPr>
        <p:sp>
          <p:nvSpPr>
            <p:cNvPr id="3" name="TextBox 2">
              <a:extLst>
                <a:ext uri="{FF2B5EF4-FFF2-40B4-BE49-F238E27FC236}">
                  <a16:creationId xmlns:a16="http://schemas.microsoft.com/office/drawing/2014/main" id="{F4310167-4D7D-B748-C746-1BD2CF108C05}"/>
                </a:ext>
              </a:extLst>
            </p:cNvPr>
            <p:cNvSpPr txBox="1"/>
            <p:nvPr/>
          </p:nvSpPr>
          <p:spPr>
            <a:xfrm>
              <a:off x="5501245" y="5335800"/>
              <a:ext cx="11391385" cy="861774"/>
            </a:xfrm>
            <a:prstGeom prst="rect">
              <a:avLst/>
            </a:prstGeom>
            <a:noFill/>
          </p:spPr>
          <p:txBody>
            <a:bodyPr wrap="square" rtlCol="0">
              <a:spAutoFit/>
            </a:bodyPr>
            <a:lstStyle/>
            <a:p>
              <a:pPr algn="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r>
                <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أكاديمية                  للتدريب</a:t>
              </a: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endPar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a:p>
              <a:pPr algn="r"/>
              <a:endParaRPr lang="en-US" dirty="0">
                <a:solidFill>
                  <a:schemeClr val="bg1"/>
                </a:solidFill>
              </a:endParaRPr>
            </a:p>
          </p:txBody>
        </p:sp>
        <p:sp>
          <p:nvSpPr>
            <p:cNvPr id="23" name="TextBox 22">
              <a:extLst>
                <a:ext uri="{FF2B5EF4-FFF2-40B4-BE49-F238E27FC236}">
                  <a16:creationId xmlns:a16="http://schemas.microsoft.com/office/drawing/2014/main" id="{22AA721E-EED5-829F-621D-0E094ED156D6}"/>
                </a:ext>
              </a:extLst>
            </p:cNvPr>
            <p:cNvSpPr txBox="1"/>
            <p:nvPr/>
          </p:nvSpPr>
          <p:spPr>
            <a:xfrm>
              <a:off x="14792812" y="5183033"/>
              <a:ext cx="1655677" cy="732508"/>
            </a:xfrm>
            <a:prstGeom prst="rect">
              <a:avLst/>
            </a:prstGeom>
            <a:noFill/>
          </p:spPr>
          <p:txBody>
            <a:bodyPr wrap="square" rtlCol="0">
              <a:spAutoFit/>
            </a:bodyPr>
            <a:lstStyle/>
            <a:p>
              <a:pPr>
                <a:lnSpc>
                  <a:spcPct val="130000"/>
                </a:lnSpc>
                <a:spcAft>
                  <a:spcPts val="600"/>
                </a:spcAft>
                <a:buSzPct val="100000"/>
              </a:pPr>
              <a:r>
                <a:rPr lang="en-US" sz="32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RS/M</a:t>
              </a:r>
            </a:p>
          </p:txBody>
        </p:sp>
      </p:grpSp>
    </p:spTree>
    <p:extLst>
      <p:ext uri="{BB962C8B-B14F-4D97-AF65-F5344CB8AC3E}">
        <p14:creationId xmlns:p14="http://schemas.microsoft.com/office/powerpoint/2010/main" val="288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762000" y="2753716"/>
            <a:ext cx="4334345" cy="607732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 Diagonal Corner Rectangle 2"/>
          <p:cNvSpPr/>
          <p:nvPr/>
        </p:nvSpPr>
        <p:spPr>
          <a:xfrm>
            <a:off x="762000" y="3226447"/>
            <a:ext cx="4334345" cy="6077327"/>
          </a:xfrm>
          <a:prstGeom prst="round2DiagRect">
            <a:avLst/>
          </a:prstGeom>
          <a:blipFill>
            <a:blip r:embed="rId3"/>
            <a:srcRect/>
            <a:stretch>
              <a:fillRect l="-33205" r="-813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Oval 10"/>
          <p:cNvSpPr/>
          <p:nvPr/>
        </p:nvSpPr>
        <p:spPr>
          <a:xfrm>
            <a:off x="16453883" y="2933238"/>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TextBox 17"/>
          <p:cNvSpPr txBox="1"/>
          <p:nvPr/>
        </p:nvSpPr>
        <p:spPr>
          <a:xfrm>
            <a:off x="7301416" y="3021807"/>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الإجهاد والصدمات العاطفية</a:t>
            </a:r>
            <a:endParaRPr lang="en-US" sz="2400" b="1" dirty="0">
              <a:latin typeface="Sakkal Majalla" panose="02000000000000000000" pitchFamily="2" charset="-78"/>
              <a:cs typeface="Sakkal Majalla" panose="02000000000000000000" pitchFamily="2" charset="-78"/>
            </a:endParaRPr>
          </a:p>
        </p:txBody>
      </p:sp>
      <p:sp>
        <p:nvSpPr>
          <p:cNvPr id="20" name="TextBox 19"/>
          <p:cNvSpPr txBox="1"/>
          <p:nvPr/>
        </p:nvSpPr>
        <p:spPr>
          <a:xfrm>
            <a:off x="6425897" y="3642597"/>
            <a:ext cx="9757611" cy="129266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من الضروري الاعتراف بالضغط النفسي والصدمة العاطفية التي قد يواجهها الأفراد عند استخدام التكتيكات البدنية والقيود. قد يكون هذا خاصة صعبًا على الأشخاص الذين تعرضوا للإساءة أو الصدمات في الماضي. يجب على الموظفين احترام كرامة الأشخاص الذين يتعاملون معهم، بغض النظر عن مدى صعوبة التعامل معهم.</a:t>
            </a:r>
            <a:endParaRPr lang="en-US" dirty="0">
              <a:latin typeface="Sakkal Majalla" panose="02000000000000000000" pitchFamily="2" charset="-78"/>
              <a:cs typeface="Sakkal Majalla" panose="02000000000000000000" pitchFamily="2" charset="-78"/>
            </a:endParaRPr>
          </a:p>
        </p:txBody>
      </p:sp>
      <p:sp>
        <p:nvSpPr>
          <p:cNvPr id="14" name="TextBox 13"/>
          <p:cNvSpPr txBox="1"/>
          <p:nvPr/>
        </p:nvSpPr>
        <p:spPr>
          <a:xfrm>
            <a:off x="5224568" y="6047395"/>
            <a:ext cx="10958940" cy="1523494"/>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4"/>
              </a:buBlip>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285750" indent="-285750" algn="r" rtl="1">
              <a:spcAft>
                <a:spcPts val="1800"/>
              </a:spcAft>
            </a:pPr>
            <a:r>
              <a:rPr lang="ar-SA" b="1" dirty="0">
                <a:latin typeface="Sakkal Majalla" panose="02000000000000000000" pitchFamily="2" charset="-78"/>
                <a:ea typeface="+mn-ea"/>
                <a:cs typeface="Sakkal Majalla" panose="02000000000000000000" pitchFamily="2" charset="-78"/>
              </a:rPr>
              <a:t>تشمل عوامل الخطر ما يلي: طبيعة التقييد الذي يمكن أن يعزز المخاطر. طريقة ضبط النفس ، والموقف الذي تم شغله ، ومدة ضبط النفس.
تشمل عوامل الخطر الظرفية: القيود والمخاطر المرتبطة بالإعداد والموقع ، والمخاطر البيئية ، وأعداد الموظفين ، وتوافر المساعدات ، والوصول إلى الرعاية الطبية ، والتهديدات التي يشكلها الآخرون ، والحلول المتاحة.</a:t>
            </a:r>
            <a:endParaRPr lang="en-US" dirty="0">
              <a:latin typeface="Sakkal Majalla" panose="02000000000000000000" pitchFamily="2" charset="-78"/>
              <a:ea typeface="+mn-ea"/>
              <a:cs typeface="Sakkal Majalla" panose="02000000000000000000" pitchFamily="2" charset="-78"/>
            </a:endParaRPr>
          </a:p>
        </p:txBody>
      </p:sp>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614447" y="3057446"/>
            <a:ext cx="457200" cy="457200"/>
          </a:xfrm>
          <a:prstGeom prst="rect">
            <a:avLst/>
          </a:prstGeom>
        </p:spPr>
      </p:pic>
      <p:sp>
        <p:nvSpPr>
          <p:cNvPr id="15" name="TextBox 14"/>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TextBox 15">
            <a:extLst>
              <a:ext uri="{FF2B5EF4-FFF2-40B4-BE49-F238E27FC236}">
                <a16:creationId xmlns:a16="http://schemas.microsoft.com/office/drawing/2014/main" id="{FB3E5A25-4AF3-4118-AB45-067CCEC910B6}"/>
              </a:ext>
            </a:extLst>
          </p:cNvPr>
          <p:cNvSpPr txBox="1"/>
          <p:nvPr/>
        </p:nvSpPr>
        <p:spPr>
          <a:xfrm>
            <a:off x="4800600" y="997223"/>
            <a:ext cx="125641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عوامل الخطر بسبب التدخل البدني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7" name="Group 16"/>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1" name="Straight Connector 20"/>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2" name="Straight Connector 21"/>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55965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762000" y="2753716"/>
            <a:ext cx="4334345" cy="607732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 Diagonal Corner Rectangle 2"/>
          <p:cNvSpPr/>
          <p:nvPr/>
        </p:nvSpPr>
        <p:spPr>
          <a:xfrm>
            <a:off x="762000" y="3226447"/>
            <a:ext cx="4334345" cy="6077327"/>
          </a:xfrm>
          <a:prstGeom prst="round2DiagRect">
            <a:avLst/>
          </a:prstGeom>
          <a:blipFill>
            <a:blip r:embed="rId2"/>
            <a:srcRect/>
            <a:stretch>
              <a:fillRect l="-55160" r="-55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0" name="TextBox 19"/>
          <p:cNvSpPr txBox="1"/>
          <p:nvPr/>
        </p:nvSpPr>
        <p:spPr>
          <a:xfrm>
            <a:off x="6389771" y="3642597"/>
            <a:ext cx="10974982" cy="192360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مع التقييد الشخصي الكامل، هناك فرصة متزايدة للسقوط. تشمل عوامل الخطر الفردية تلك المتعلقة بالعمر والحجم، والوزن، والصحة الجسدية ،والعقلية. الشرب، إدمان المخدرات، التعب الجسدي، تناول الطعام مؤخرا، الحالات الطبية، العنف له تاريخ طويل.</a:t>
            </a:r>
          </a:p>
          <a:p>
            <a:pPr algn="r">
              <a:spcAft>
                <a:spcPts val="1800"/>
              </a:spcAft>
            </a:pPr>
            <a:r>
              <a:rPr lang="ar-SA" dirty="0">
                <a:latin typeface="Sakkal Majalla" panose="02000000000000000000" pitchFamily="2" charset="-78"/>
                <a:cs typeface="Sakkal Majalla" panose="02000000000000000000" pitchFamily="2" charset="-78"/>
              </a:rPr>
              <a:t>الأطفال والشباب، بالإضافة إلى كبار السن والأشخاص الذين يعانون من مشاكل صحية عقلية، معرضون بشكل خاص للإصابة عند تعرضهم للاتصال الجسدي والقيود. يجب تزويد العاملين الذين من المحتمل أن يتدخلوا جسديا مع أفراد من الفئات الضعيفة بتدريب إضافي.</a:t>
            </a:r>
            <a:endParaRPr lang="en-US" dirty="0">
              <a:latin typeface="Sakkal Majalla" panose="02000000000000000000" pitchFamily="2" charset="-78"/>
              <a:cs typeface="Sakkal Majalla" panose="02000000000000000000" pitchFamily="2" charset="-78"/>
            </a:endParaRPr>
          </a:p>
        </p:txBody>
      </p:sp>
      <p:sp>
        <p:nvSpPr>
          <p:cNvPr id="11" name="TextBox 1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FB3E5A25-4AF3-4118-AB45-067CCEC910B6}"/>
              </a:ext>
            </a:extLst>
          </p:cNvPr>
          <p:cNvSpPr txBox="1"/>
          <p:nvPr/>
        </p:nvSpPr>
        <p:spPr>
          <a:xfrm>
            <a:off x="4800600" y="997223"/>
            <a:ext cx="125641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عوامل الخطر بسبب التدخل البدني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3" name="Group 12"/>
          <p:cNvGrpSpPr/>
          <p:nvPr/>
        </p:nvGrpSpPr>
        <p:grpSpPr>
          <a:xfrm>
            <a:off x="14369660" y="1929679"/>
            <a:ext cx="2809211" cy="0"/>
            <a:chOff x="1216222" y="6141141"/>
            <a:chExt cx="2809211" cy="0"/>
          </a:xfrm>
        </p:grpSpPr>
        <p:cxnSp>
          <p:nvCxnSpPr>
            <p:cNvPr id="14" name="Straight Connector 1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5" name="Straight Connector 1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6" name="Straight Connector 1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2240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0106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Rounded Rectangle 17"/>
          <p:cNvSpPr/>
          <p:nvPr/>
        </p:nvSpPr>
        <p:spPr>
          <a:xfrm>
            <a:off x="495300" y="2436395"/>
            <a:ext cx="5903495" cy="6142094"/>
          </a:xfrm>
          <a:prstGeom prst="roundRect">
            <a:avLst>
              <a:gd name="adj" fmla="val 7700"/>
            </a:avLst>
          </a:prstGeom>
          <a:blipFill>
            <a:blip r:embed="rId2"/>
            <a:srcRect/>
            <a:stretch>
              <a:fillRect l="-3303" r="-527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4" name="TextBox 3">
            <a:extLst>
              <a:ext uri="{FF2B5EF4-FFF2-40B4-BE49-F238E27FC236}">
                <a16:creationId xmlns:a16="http://schemas.microsoft.com/office/drawing/2014/main" id="{FB3E5A25-4AF3-4118-AB45-067CCEC910B6}"/>
              </a:ext>
            </a:extLst>
          </p:cNvPr>
          <p:cNvSpPr txBox="1"/>
          <p:nvPr/>
        </p:nvSpPr>
        <p:spPr>
          <a:xfrm>
            <a:off x="6020802" y="997223"/>
            <a:ext cx="11343951"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حوادث التدخل الجسدي على الأرض</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5" name="Group 4"/>
          <p:cNvGrpSpPr/>
          <p:nvPr/>
        </p:nvGrpSpPr>
        <p:grpSpPr>
          <a:xfrm>
            <a:off x="14369660" y="2619490"/>
            <a:ext cx="2809211" cy="0"/>
            <a:chOff x="1216222" y="6141141"/>
            <a:chExt cx="2809211" cy="0"/>
          </a:xfrm>
        </p:grpSpPr>
        <p:cxnSp>
          <p:nvCxnSpPr>
            <p:cNvPr id="6" name="Straight Connector 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7" name="Straight Connector 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8" name="Straight Connector 7"/>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10" name="TextBox 9"/>
          <p:cNvSpPr txBox="1"/>
          <p:nvPr/>
        </p:nvSpPr>
        <p:spPr>
          <a:xfrm>
            <a:off x="7095624" y="3586515"/>
            <a:ext cx="10269129" cy="2954655"/>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على الرغم من أنه لا يوجد أي تدخل جسدي خالٍ من المخاطر، إلا أن إنزال الشخص إلى الأرض يحمل أخطار كبيرة وينبغي تجنبه إذا كان ذلك ممكنًا على الإطلاق.</a:t>
            </a:r>
          </a:p>
          <a:p>
            <a:pPr algn="r">
              <a:spcAft>
                <a:spcPts val="1800"/>
              </a:spcAft>
            </a:pPr>
            <a:r>
              <a:rPr lang="ar-SA" dirty="0">
                <a:latin typeface="Sakkal Majalla" panose="02000000000000000000" pitchFamily="2" charset="-78"/>
                <a:cs typeface="Sakkal Majalla" panose="02000000000000000000" pitchFamily="2" charset="-78"/>
              </a:rPr>
              <a:t>في الحالات التي لا يمكن تجنبها، يجب اتخاذ احتياطات إضافية لضمان سلامة الشخص أثناء وجوده على الأرض. إذا تصاعدت الحالة للوصول إلى الأرض، يجب أن تسعى  لرفع الشخص  للاعلى أو إلى مقعد مريح أو وضعية الاستراحة.</a:t>
            </a:r>
          </a:p>
          <a:p>
            <a:pPr algn="r">
              <a:spcAft>
                <a:spcPts val="1800"/>
              </a:spcAft>
            </a:pPr>
            <a:r>
              <a:rPr lang="ar-SA" dirty="0">
                <a:latin typeface="Sakkal Majalla" panose="02000000000000000000" pitchFamily="2" charset="-78"/>
                <a:cs typeface="Sakkal Majalla" panose="02000000000000000000" pitchFamily="2" charset="-78"/>
              </a:rPr>
              <a:t>في الوقت نفسه، تأكد من مراقبة الشخص للتأكد من قدرته على التنفس بحرية. إذا كان أكثر من عضو في فريق الأمن يشارك، يجب تعيين أحدهم قائد الفريق.</a:t>
            </a:r>
            <a:endParaRPr lang="en-US" dirty="0">
              <a:latin typeface="Sakkal Majalla" panose="02000000000000000000" pitchFamily="2" charset="-78"/>
              <a:cs typeface="Sakkal Majalla" panose="02000000000000000000" pitchFamily="2" charset="-78"/>
            </a:endParaRPr>
          </a:p>
        </p:txBody>
      </p:sp>
      <p:sp>
        <p:nvSpPr>
          <p:cNvPr id="11" name="TextBox 1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5093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25168" y="3336758"/>
            <a:ext cx="11604635" cy="3185487"/>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سيكون قائد الفريق مسؤولًا عن قيادة الفريق وسلامة الفرد. سيبذل قائد الفريق كل جهد ممكن للحفاظ على الحوار مع الشخص وتهدئة الوضع في أقرب وقت ممكن. إذا كان قائد الفريق غير قادر على التواصل ومراقبة الشخص، يجب عليه التأكد من أن زميلًا يشغل موقعًا قريبًا من منه يقوم بهذا الدور.</a:t>
            </a:r>
          </a:p>
          <a:p>
            <a:pPr algn="r">
              <a:spcAft>
                <a:spcPts val="1800"/>
              </a:spcAft>
            </a:pPr>
            <a:r>
              <a:rPr lang="ar-SA" dirty="0">
                <a:latin typeface="Sakkal Majalla" panose="02000000000000000000" pitchFamily="2" charset="-78"/>
                <a:cs typeface="Sakkal Majalla" panose="02000000000000000000" pitchFamily="2" charset="-78"/>
              </a:rPr>
              <a:t>إذا كانت هناك أعراض للقلق أو حالة طبية طارئة، يجب تهدئة القوة في أقرب وقت ممكن.</a:t>
            </a:r>
          </a:p>
          <a:p>
            <a:pPr algn="r">
              <a:spcAft>
                <a:spcPts val="1800"/>
              </a:spcAft>
            </a:pPr>
            <a:r>
              <a:rPr lang="ar-SA" dirty="0">
                <a:latin typeface="Sakkal Majalla" panose="02000000000000000000" pitchFamily="2" charset="-78"/>
                <a:cs typeface="Sakkal Majalla" panose="02000000000000000000" pitchFamily="2" charset="-78"/>
              </a:rPr>
              <a:t>نظرًا للمخاطر الإضافية المرتبطة بقيود الأرض، يجب على الموظفين/المقاولين الأمنيين ومشغلي الأماكن/الفعاليات تحليل المخاطر المرتبطة بالقيود على الأرض ووضع تدابير السيطرة. بالإضافة إلى توفير المعلومات للموظفين حيث يُعتبر تقييد الشخص على الأرض ممكنًا.</a:t>
            </a:r>
          </a:p>
          <a:p>
            <a:pPr algn="r">
              <a:spcAft>
                <a:spcPts val="1800"/>
              </a:spcAft>
            </a:pPr>
            <a:r>
              <a:rPr lang="ar-SA" dirty="0">
                <a:latin typeface="Sakkal Majalla" panose="02000000000000000000" pitchFamily="2" charset="-78"/>
                <a:cs typeface="Sakkal Majalla" panose="02000000000000000000" pitchFamily="2" charset="-78"/>
              </a:rPr>
              <a:t>يجب على الموظفين الذين من المحتمل أن يستخدموا مثل هذه النهج تلقي التدريب الإضافي المقرر من قبل شركتهم.</a:t>
            </a:r>
            <a:endParaRPr lang="en-US" dirty="0">
              <a:latin typeface="Sakkal Majalla" panose="02000000000000000000" pitchFamily="2" charset="-78"/>
              <a:cs typeface="Sakkal Majalla" panose="02000000000000000000" pitchFamily="2" charset="-78"/>
            </a:endParaRPr>
          </a:p>
        </p:txBody>
      </p:sp>
      <p:grpSp>
        <p:nvGrpSpPr>
          <p:cNvPr id="13" name="Group 12"/>
          <p:cNvGrpSpPr/>
          <p:nvPr/>
        </p:nvGrpSpPr>
        <p:grpSpPr>
          <a:xfrm>
            <a:off x="13254798" y="3336758"/>
            <a:ext cx="3948531" cy="5967016"/>
            <a:chOff x="1056597" y="2753716"/>
            <a:chExt cx="4334345" cy="6550058"/>
          </a:xfrm>
        </p:grpSpPr>
        <p:sp>
          <p:nvSpPr>
            <p:cNvPr id="11" name="Round Diagonal Corner Rectangle 10"/>
            <p:cNvSpPr/>
            <p:nvPr/>
          </p:nvSpPr>
          <p:spPr>
            <a:xfrm>
              <a:off x="1056597" y="2753716"/>
              <a:ext cx="4334345" cy="607732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Round Diagonal Corner Rectangle 11"/>
            <p:cNvSpPr/>
            <p:nvPr/>
          </p:nvSpPr>
          <p:spPr>
            <a:xfrm>
              <a:off x="1056597" y="3226447"/>
              <a:ext cx="4334345" cy="6077327"/>
            </a:xfrm>
            <a:prstGeom prst="round2DiagRect">
              <a:avLst/>
            </a:prstGeom>
            <a:blipFill>
              <a:blip r:embed="rId2"/>
              <a:srcRect/>
              <a:stretch>
                <a:fillRect l="-126727" r="-405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grpSp>
      <p:sp>
        <p:nvSpPr>
          <p:cNvPr id="14" name="TextBox 13">
            <a:extLst>
              <a:ext uri="{FF2B5EF4-FFF2-40B4-BE49-F238E27FC236}">
                <a16:creationId xmlns:a16="http://schemas.microsoft.com/office/drawing/2014/main" id="{FB3E5A25-4AF3-4118-AB45-067CCEC910B6}"/>
              </a:ext>
            </a:extLst>
          </p:cNvPr>
          <p:cNvSpPr txBox="1"/>
          <p:nvPr/>
        </p:nvSpPr>
        <p:spPr>
          <a:xfrm>
            <a:off x="6020802" y="997223"/>
            <a:ext cx="11343951"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حوادث التدخل الجسدي على الأرض</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5" name="Group 14"/>
          <p:cNvGrpSpPr/>
          <p:nvPr/>
        </p:nvGrpSpPr>
        <p:grpSpPr>
          <a:xfrm>
            <a:off x="14369660" y="2619490"/>
            <a:ext cx="2809211" cy="0"/>
            <a:chOff x="1216222" y="6141141"/>
            <a:chExt cx="2809211" cy="0"/>
          </a:xfrm>
        </p:grpSpPr>
        <p:cxnSp>
          <p:nvCxnSpPr>
            <p:cNvPr id="16" name="Straight Connector 1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7" name="Straight Connector 1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8" name="Straight Connector 17"/>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19" name="TextBox 18"/>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298831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flipH="1">
            <a:off x="0" y="-41203"/>
            <a:ext cx="7111208" cy="8656808"/>
            <a:chOff x="11176792" y="-41203"/>
            <a:chExt cx="7111208" cy="8656808"/>
          </a:xfrm>
        </p:grpSpPr>
        <p:sp>
          <p:nvSpPr>
            <p:cNvPr id="17" name="Freeform 6"/>
            <p:cNvSpPr>
              <a:spLocks/>
            </p:cNvSpPr>
            <p:nvPr/>
          </p:nvSpPr>
          <p:spPr bwMode="auto">
            <a:xfrm>
              <a:off x="14354627" y="7640070"/>
              <a:ext cx="1285183" cy="975535"/>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8" name="Freeform 6"/>
            <p:cNvSpPr>
              <a:spLocks/>
            </p:cNvSpPr>
            <p:nvPr/>
          </p:nvSpPr>
          <p:spPr bwMode="auto">
            <a:xfrm>
              <a:off x="11176792" y="3258980"/>
              <a:ext cx="6739446" cy="5115662"/>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rgbClr val="F3F5F7"/>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9" name="Freeform 5"/>
            <p:cNvSpPr>
              <a:spLocks/>
            </p:cNvSpPr>
            <p:nvPr/>
          </p:nvSpPr>
          <p:spPr bwMode="auto">
            <a:xfrm>
              <a:off x="11643793" y="-41203"/>
              <a:ext cx="5079911" cy="5356625"/>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rgbClr val="F3F5F7"/>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20" name="Freeform 6"/>
            <p:cNvSpPr>
              <a:spLocks/>
            </p:cNvSpPr>
            <p:nvPr/>
          </p:nvSpPr>
          <p:spPr bwMode="auto">
            <a:xfrm>
              <a:off x="11548554" y="3258980"/>
              <a:ext cx="6739446" cy="5115662"/>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blipFill>
              <a:blip r:embed="rId2"/>
              <a:srcRect/>
              <a:stretch>
                <a:fillRect l="-2169" t="1882" r="-11691" b="-18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grpSp>
      <p:sp>
        <p:nvSpPr>
          <p:cNvPr id="21" name="TextBox 2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2" name="TextBox 21">
            <a:extLst>
              <a:ext uri="{FF2B5EF4-FFF2-40B4-BE49-F238E27FC236}">
                <a16:creationId xmlns:a16="http://schemas.microsoft.com/office/drawing/2014/main" id="{FB3E5A25-4AF3-4118-AB45-067CCEC910B6}"/>
              </a:ext>
            </a:extLst>
          </p:cNvPr>
          <p:cNvSpPr txBox="1"/>
          <p:nvPr/>
        </p:nvSpPr>
        <p:spPr>
          <a:xfrm>
            <a:off x="8102991" y="997223"/>
            <a:ext cx="9261762"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نقاط مهمة من الوحدة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3" name="Group 22"/>
          <p:cNvGrpSpPr/>
          <p:nvPr/>
        </p:nvGrpSpPr>
        <p:grpSpPr>
          <a:xfrm>
            <a:off x="14369660" y="1929679"/>
            <a:ext cx="2809211" cy="0"/>
            <a:chOff x="1216222" y="6141141"/>
            <a:chExt cx="2809211" cy="0"/>
          </a:xfrm>
        </p:grpSpPr>
        <p:cxnSp>
          <p:nvCxnSpPr>
            <p:cNvPr id="24" name="Straight Connector 2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5" name="Straight Connector 2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6" name="Straight Connector 2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33" name="TextBox 32"/>
          <p:cNvSpPr txBox="1"/>
          <p:nvPr/>
        </p:nvSpPr>
        <p:spPr>
          <a:xfrm>
            <a:off x="7836741" y="3662389"/>
            <a:ext cx="9528012" cy="2554545"/>
          </a:xfrm>
          <a:prstGeom prst="rect">
            <a:avLst/>
          </a:prstGeom>
          <a:noFill/>
        </p:spPr>
        <p:txBody>
          <a:bodyPr wrap="square" rtlCol="0">
            <a:spAutoFit/>
          </a:bodyPr>
          <a:lstStyle>
            <a:defPPr>
              <a:defRPr lang="en-US"/>
            </a:defPPr>
            <a:lvl1pPr marL="285750" indent="-285750" algn="r" rtl="1">
              <a:lnSpc>
                <a:spcPct val="130000"/>
              </a:lnSpc>
              <a:spcAft>
                <a:spcPts val="1800"/>
              </a:spcAft>
              <a:buFont typeface="Wingdings" panose="05000000000000000000" pitchFamily="2" charset="2"/>
              <a:buBlip>
                <a:blip r:embed="rId3"/>
              </a:buBlip>
              <a:defRPr sz="2200">
                <a:solidFill>
                  <a:srgbClr val="272727"/>
                </a:solidFill>
                <a:latin typeface="Montserrat Medium" panose="00000600000000000000" pitchFamily="2" charset="0"/>
              </a:defRPr>
            </a:lvl1pPr>
          </a:lstStyle>
          <a:p>
            <a:pPr>
              <a:spcAft>
                <a:spcPts val="1200"/>
              </a:spcAft>
            </a:pPr>
            <a:r>
              <a:rPr lang="ar-SA" sz="2000" dirty="0">
                <a:latin typeface="Sakkal Majalla" panose="02000000000000000000" pitchFamily="2" charset="-78"/>
                <a:cs typeface="Sakkal Majalla" panose="02000000000000000000" pitchFamily="2" charset="-78"/>
              </a:rPr>
              <a:t>- استخدام القوة بهدف تقييد حركة الشخص الذي يشكل تهديدًا يُعرف بالتدخل الجسدي.</a:t>
            </a:r>
          </a:p>
          <a:p>
            <a:pPr>
              <a:spcAft>
                <a:spcPts val="1200"/>
              </a:spcAft>
            </a:pPr>
            <a:r>
              <a:rPr lang="ar-SA" sz="2000" dirty="0">
                <a:latin typeface="Sakkal Majalla" panose="02000000000000000000" pitchFamily="2" charset="-78"/>
                <a:cs typeface="Sakkal Majalla" panose="02000000000000000000" pitchFamily="2" charset="-78"/>
              </a:rPr>
              <a:t>- قد يزيد التدخل الجسدي من أخطار الإصابة للموظفين والعملاء.</a:t>
            </a:r>
          </a:p>
          <a:p>
            <a:pPr>
              <a:spcAft>
                <a:spcPts val="1200"/>
              </a:spcAft>
            </a:pPr>
            <a:r>
              <a:rPr lang="ar-SA" sz="2000" dirty="0">
                <a:latin typeface="Sakkal Majalla" panose="02000000000000000000" pitchFamily="2" charset="-78"/>
                <a:cs typeface="Sakkal Majalla" panose="02000000000000000000" pitchFamily="2" charset="-78"/>
              </a:rPr>
              <a:t>- سقوط الشخص أو دفعه إلى الأرض، التدخلات التي تؤثر على الرقبة أو العمود الفقري أو الأعضاء الحيوية، التقييد على الأرض أو أي وضعية أخرى تقييد التنفس أو الدورة الدموية وتزيد من خطر الوفاة نتيجة للاختناق الوضعي.</a:t>
            </a:r>
          </a:p>
          <a:p>
            <a:pPr>
              <a:spcAft>
                <a:spcPts val="1200"/>
              </a:spcAft>
            </a:pPr>
            <a:r>
              <a:rPr lang="ar-SA" sz="2000" dirty="0">
                <a:latin typeface="Sakkal Majalla" panose="02000000000000000000" pitchFamily="2" charset="-78"/>
                <a:cs typeface="Sakkal Majalla" panose="02000000000000000000" pitchFamily="2" charset="-78"/>
              </a:rPr>
              <a:t>- يبذل قائد الفريق كل ما في وسعه أيضًا للحفاظ على الحوار مع الشخص وتهدئة الوضع في أسرع وقت ممكن.</a:t>
            </a:r>
            <a:endParaRPr lang="en-US" sz="2000" dirty="0">
              <a:latin typeface="Sakkal Majalla" panose="02000000000000000000" pitchFamily="2" charset="-78"/>
              <a:cs typeface="Sakkal Majalla" panose="02000000000000000000" pitchFamily="2" charset="-78"/>
            </a:endParaRPr>
          </a:p>
        </p:txBody>
      </p:sp>
      <p:grpSp>
        <p:nvGrpSpPr>
          <p:cNvPr id="34" name="Group 33"/>
          <p:cNvGrpSpPr/>
          <p:nvPr/>
        </p:nvGrpSpPr>
        <p:grpSpPr>
          <a:xfrm>
            <a:off x="16400543" y="2661141"/>
            <a:ext cx="778328" cy="778328"/>
            <a:chOff x="1167840" y="7565914"/>
            <a:chExt cx="778328" cy="778328"/>
          </a:xfrm>
        </p:grpSpPr>
        <p:sp>
          <p:nvSpPr>
            <p:cNvPr id="35" name="Oval 34"/>
            <p:cNvSpPr/>
            <p:nvPr/>
          </p:nvSpPr>
          <p:spPr>
            <a:xfrm>
              <a:off x="1167840" y="7565914"/>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36" name="Picture 3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28404" y="7672201"/>
              <a:ext cx="457200" cy="457200"/>
            </a:xfrm>
            <a:prstGeom prst="rect">
              <a:avLst/>
            </a:prstGeom>
          </p:spPr>
        </p:pic>
      </p:grpSp>
    </p:spTree>
    <p:extLst>
      <p:ext uri="{BB962C8B-B14F-4D97-AF65-F5344CB8AC3E}">
        <p14:creationId xmlns:p14="http://schemas.microsoft.com/office/powerpoint/2010/main" val="275022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0" y="-1"/>
            <a:ext cx="18288000" cy="8480492"/>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1613" t="-17355" r="1" b="-431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5" name="Rectangle 4"/>
          <p:cNvSpPr/>
          <p:nvPr/>
        </p:nvSpPr>
        <p:spPr>
          <a:xfrm>
            <a:off x="-9556" y="0"/>
            <a:ext cx="18307112" cy="8899605"/>
          </a:xfrm>
          <a:prstGeom prst="rect">
            <a:avLst/>
          </a:prstGeom>
          <a:solidFill>
            <a:srgbClr val="0A0A0A">
              <a:alpha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6" name="Rectangle 5"/>
          <p:cNvSpPr/>
          <p:nvPr/>
        </p:nvSpPr>
        <p:spPr>
          <a:xfrm>
            <a:off x="0" y="8480492"/>
            <a:ext cx="18288000" cy="1825820"/>
          </a:xfrm>
          <a:prstGeom prst="rect">
            <a:avLst/>
          </a:prstGeom>
          <a:solidFill>
            <a:srgbClr val="27272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7" name="Rectangle 6"/>
          <p:cNvSpPr/>
          <p:nvPr/>
        </p:nvSpPr>
        <p:spPr>
          <a:xfrm>
            <a:off x="13266821" y="7523585"/>
            <a:ext cx="5021179" cy="956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8" name="TextBox 7">
            <a:extLst>
              <a:ext uri="{FF2B5EF4-FFF2-40B4-BE49-F238E27FC236}">
                <a16:creationId xmlns:a16="http://schemas.microsoft.com/office/drawing/2014/main" id="{FB3E5A25-4AF3-4118-AB45-067CCEC910B6}"/>
              </a:ext>
            </a:extLst>
          </p:cNvPr>
          <p:cNvSpPr txBox="1"/>
          <p:nvPr/>
        </p:nvSpPr>
        <p:spPr>
          <a:xfrm>
            <a:off x="14020800" y="7681393"/>
            <a:ext cx="2833731" cy="646331"/>
          </a:xfrm>
          <a:prstGeom prst="rect">
            <a:avLst/>
          </a:prstGeom>
          <a:noFill/>
        </p:spPr>
        <p:txBody>
          <a:bodyPr wrap="square" rtlCol="0">
            <a:spAutoFit/>
          </a:bodyPr>
          <a:lstStyle/>
          <a:p>
            <a:pPr algn="r"/>
            <a:r>
              <a:rPr lang="ar-AE"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الوحدة 5</a:t>
            </a:r>
            <a:endParaRPr lang="en-US"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9" name="TextBox 8">
            <a:extLst>
              <a:ext uri="{FF2B5EF4-FFF2-40B4-BE49-F238E27FC236}">
                <a16:creationId xmlns:a16="http://schemas.microsoft.com/office/drawing/2014/main" id="{2B1B1671-24FB-0CA2-D405-0954E739CB2B}"/>
              </a:ext>
            </a:extLst>
          </p:cNvPr>
          <p:cNvSpPr txBox="1"/>
          <p:nvPr/>
        </p:nvSpPr>
        <p:spPr>
          <a:xfrm>
            <a:off x="762000" y="3507503"/>
            <a:ext cx="16130630" cy="1458861"/>
          </a:xfrm>
          <a:prstGeom prst="rect">
            <a:avLst/>
          </a:prstGeom>
          <a:noFill/>
        </p:spPr>
        <p:txBody>
          <a:bodyPr wrap="square" rtlCol="0">
            <a:spAutoFit/>
          </a:bodyPr>
          <a:lstStyle/>
          <a:p>
            <a:pPr algn="r">
              <a:lnSpc>
                <a:spcPct val="90000"/>
              </a:lnSpc>
            </a:pPr>
            <a:r>
              <a:rPr lang="ar-AE" sz="96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rPr>
              <a:t>مهارات التدخل الجسدي</a:t>
            </a:r>
            <a:endParaRPr lang="en-US" sz="96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1" name="Group 10"/>
          <p:cNvGrpSpPr/>
          <p:nvPr/>
        </p:nvGrpSpPr>
        <p:grpSpPr>
          <a:xfrm>
            <a:off x="13873938" y="6244350"/>
            <a:ext cx="2809211" cy="0"/>
            <a:chOff x="1216222" y="6141141"/>
            <a:chExt cx="2809211" cy="0"/>
          </a:xfrm>
        </p:grpSpPr>
        <p:cxnSp>
          <p:nvCxnSpPr>
            <p:cNvPr id="12" name="Straight Connector 11"/>
            <p:cNvCxnSpPr/>
            <p:nvPr/>
          </p:nvCxnSpPr>
          <p:spPr>
            <a:xfrm>
              <a:off x="1216222" y="6141141"/>
              <a:ext cx="82324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6822" y="6141141"/>
              <a:ext cx="823248" cy="0"/>
            </a:xfrm>
            <a:prstGeom prst="line">
              <a:avLst/>
            </a:prstGeom>
            <a:ln w="63500" cap="rnd">
              <a:solidFill>
                <a:schemeClr val="accent2">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02185" y="6141141"/>
              <a:ext cx="823248" cy="0"/>
            </a:xfrm>
            <a:prstGeom prst="line">
              <a:avLst/>
            </a:prstGeom>
            <a:ln w="63500" cap="rnd">
              <a:solidFill>
                <a:schemeClr val="accent3">
                  <a:lumMod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15" name="Group 4"/>
          <p:cNvGrpSpPr>
            <a:grpSpLocks noChangeAspect="1"/>
          </p:cNvGrpSpPr>
          <p:nvPr/>
        </p:nvGrpSpPr>
        <p:grpSpPr bwMode="auto">
          <a:xfrm flipH="1">
            <a:off x="521389" y="-41203"/>
            <a:ext cx="4921330" cy="8415845"/>
            <a:chOff x="7209" y="-78"/>
            <a:chExt cx="2974" cy="4927"/>
          </a:xfrm>
        </p:grpSpPr>
        <p:sp>
          <p:nvSpPr>
            <p:cNvPr id="16" name="Freeform 5"/>
            <p:cNvSpPr>
              <a:spLocks/>
            </p:cNvSpPr>
            <p:nvPr/>
          </p:nvSpPr>
          <p:spPr bwMode="auto">
            <a:xfrm>
              <a:off x="7209" y="-78"/>
              <a:ext cx="2974" cy="3136"/>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chemeClr val="accent3">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7" name="Freeform 6"/>
            <p:cNvSpPr>
              <a:spLocks/>
            </p:cNvSpPr>
            <p:nvPr/>
          </p:nvSpPr>
          <p:spPr bwMode="auto">
            <a:xfrm>
              <a:off x="7225" y="3132"/>
              <a:ext cx="2262" cy="1717"/>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899" y="631873"/>
            <a:ext cx="2707017" cy="1352082"/>
          </a:xfrm>
          <a:prstGeom prst="rect">
            <a:avLst/>
          </a:prstGeom>
        </p:spPr>
      </p:pic>
      <p:sp>
        <p:nvSpPr>
          <p:cNvPr id="19" name="TextBox 18">
            <a:extLst>
              <a:ext uri="{FF2B5EF4-FFF2-40B4-BE49-F238E27FC236}">
                <a16:creationId xmlns:a16="http://schemas.microsoft.com/office/drawing/2014/main" id="{066BF24B-2DAE-4AF1-BCB7-48757B838EDE}"/>
              </a:ext>
            </a:extLst>
          </p:cNvPr>
          <p:cNvSpPr txBox="1"/>
          <p:nvPr/>
        </p:nvSpPr>
        <p:spPr>
          <a:xfrm>
            <a:off x="13069057" y="9432360"/>
            <a:ext cx="3823573" cy="369332"/>
          </a:xfrm>
          <a:prstGeom prst="rect">
            <a:avLst/>
          </a:prstGeom>
          <a:noFill/>
        </p:spPr>
        <p:txBody>
          <a:bodyPr wrap="square" rtlCol="0">
            <a:spAutoFit/>
          </a:bodyPr>
          <a:lstStyle/>
          <a:p>
            <a:pPr algn="r"/>
            <a:r>
              <a:rPr lang="ar-AE"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دورة التعلم الالكتروني 2024</a:t>
            </a:r>
            <a:endParaRPr lang="en-US"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20" name="Pictur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0154" y="1359053"/>
            <a:ext cx="2115792" cy="547524"/>
          </a:xfrm>
          <a:prstGeom prst="rect">
            <a:avLst/>
          </a:prstGeom>
        </p:spPr>
      </p:pic>
      <p:pic>
        <p:nvPicPr>
          <p:cNvPr id="21" name="Picture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26947" y="865330"/>
            <a:ext cx="1841966" cy="1534970"/>
          </a:xfrm>
          <a:prstGeom prst="rect">
            <a:avLst/>
          </a:prstGeom>
        </p:spPr>
      </p:pic>
      <p:sp>
        <p:nvSpPr>
          <p:cNvPr id="22" name="TextBox 21">
            <a:extLst>
              <a:ext uri="{FF2B5EF4-FFF2-40B4-BE49-F238E27FC236}">
                <a16:creationId xmlns:a16="http://schemas.microsoft.com/office/drawing/2014/main" id="{066BF24B-2DAE-4AF1-BCB7-48757B838EDE}"/>
              </a:ext>
            </a:extLst>
          </p:cNvPr>
          <p:cNvSpPr txBox="1"/>
          <p:nvPr/>
        </p:nvSpPr>
        <p:spPr>
          <a:xfrm>
            <a:off x="9354072" y="800100"/>
            <a:ext cx="3823573" cy="338554"/>
          </a:xfrm>
          <a:prstGeom prst="rect">
            <a:avLst/>
          </a:prstGeom>
          <a:noFill/>
        </p:spPr>
        <p:txBody>
          <a:bodyPr wrap="square" rtlCol="0">
            <a:spAutoFit/>
          </a:bodyPr>
          <a:lstStyle/>
          <a:p>
            <a:pPr algn="r"/>
            <a:r>
              <a:rPr lang="en-US" sz="16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Certified by:</a:t>
            </a:r>
          </a:p>
        </p:txBody>
      </p:sp>
      <p:grpSp>
        <p:nvGrpSpPr>
          <p:cNvPr id="2" name="Group 1">
            <a:extLst>
              <a:ext uri="{FF2B5EF4-FFF2-40B4-BE49-F238E27FC236}">
                <a16:creationId xmlns:a16="http://schemas.microsoft.com/office/drawing/2014/main" id="{4B829451-DA9D-2F1E-7D9F-C8EBD0D7BEF4}"/>
              </a:ext>
            </a:extLst>
          </p:cNvPr>
          <p:cNvGrpSpPr/>
          <p:nvPr/>
        </p:nvGrpSpPr>
        <p:grpSpPr>
          <a:xfrm>
            <a:off x="5501245" y="5183033"/>
            <a:ext cx="11391385" cy="1014541"/>
            <a:chOff x="5501245" y="5183033"/>
            <a:chExt cx="11391385" cy="1014541"/>
          </a:xfrm>
        </p:grpSpPr>
        <p:sp>
          <p:nvSpPr>
            <p:cNvPr id="3" name="TextBox 2">
              <a:extLst>
                <a:ext uri="{FF2B5EF4-FFF2-40B4-BE49-F238E27FC236}">
                  <a16:creationId xmlns:a16="http://schemas.microsoft.com/office/drawing/2014/main" id="{9081B0AF-E280-8AED-2FBE-AD1185677782}"/>
                </a:ext>
              </a:extLst>
            </p:cNvPr>
            <p:cNvSpPr txBox="1"/>
            <p:nvPr/>
          </p:nvSpPr>
          <p:spPr>
            <a:xfrm>
              <a:off x="5501245" y="5335800"/>
              <a:ext cx="11391385" cy="861774"/>
            </a:xfrm>
            <a:prstGeom prst="rect">
              <a:avLst/>
            </a:prstGeom>
            <a:noFill/>
          </p:spPr>
          <p:txBody>
            <a:bodyPr wrap="square" rtlCol="0">
              <a:spAutoFit/>
            </a:bodyPr>
            <a:lstStyle/>
            <a:p>
              <a:pPr algn="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r>
                <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أكاديمية                  للتدريب</a:t>
              </a: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endPar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a:p>
              <a:pPr algn="r"/>
              <a:endParaRPr lang="en-US" dirty="0">
                <a:solidFill>
                  <a:schemeClr val="bg1"/>
                </a:solidFill>
              </a:endParaRPr>
            </a:p>
          </p:txBody>
        </p:sp>
        <p:sp>
          <p:nvSpPr>
            <p:cNvPr id="23" name="TextBox 22">
              <a:extLst>
                <a:ext uri="{FF2B5EF4-FFF2-40B4-BE49-F238E27FC236}">
                  <a16:creationId xmlns:a16="http://schemas.microsoft.com/office/drawing/2014/main" id="{E32231FE-CCE4-D28C-7015-80E2F2B827A1}"/>
                </a:ext>
              </a:extLst>
            </p:cNvPr>
            <p:cNvSpPr txBox="1"/>
            <p:nvPr/>
          </p:nvSpPr>
          <p:spPr>
            <a:xfrm>
              <a:off x="14792812" y="5183033"/>
              <a:ext cx="1655677" cy="732508"/>
            </a:xfrm>
            <a:prstGeom prst="rect">
              <a:avLst/>
            </a:prstGeom>
            <a:noFill/>
          </p:spPr>
          <p:txBody>
            <a:bodyPr wrap="square" rtlCol="0">
              <a:spAutoFit/>
            </a:bodyPr>
            <a:lstStyle/>
            <a:p>
              <a:pPr>
                <a:lnSpc>
                  <a:spcPct val="130000"/>
                </a:lnSpc>
                <a:spcAft>
                  <a:spcPts val="600"/>
                </a:spcAft>
                <a:buSzPct val="100000"/>
              </a:pPr>
              <a:r>
                <a:rPr lang="en-US" sz="32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RS/M</a:t>
              </a:r>
            </a:p>
          </p:txBody>
        </p:sp>
      </p:grpSp>
    </p:spTree>
    <p:extLst>
      <p:ext uri="{BB962C8B-B14F-4D97-AF65-F5344CB8AC3E}">
        <p14:creationId xmlns:p14="http://schemas.microsoft.com/office/powerpoint/2010/main" val="407175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5" name="TextBox 4">
            <a:extLst>
              <a:ext uri="{FF2B5EF4-FFF2-40B4-BE49-F238E27FC236}">
                <a16:creationId xmlns:a16="http://schemas.microsoft.com/office/drawing/2014/main" id="{FB3E5A25-4AF3-4118-AB45-067CCEC910B6}"/>
              </a:ext>
            </a:extLst>
          </p:cNvPr>
          <p:cNvSpPr txBox="1"/>
          <p:nvPr/>
        </p:nvSpPr>
        <p:spPr>
          <a:xfrm>
            <a:off x="11839074" y="997223"/>
            <a:ext cx="5525679"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مقدمة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6" name="Group 5"/>
          <p:cNvGrpSpPr/>
          <p:nvPr/>
        </p:nvGrpSpPr>
        <p:grpSpPr>
          <a:xfrm>
            <a:off x="14369660" y="1929679"/>
            <a:ext cx="2809211" cy="0"/>
            <a:chOff x="1216222" y="6141141"/>
            <a:chExt cx="2809211" cy="0"/>
          </a:xfrm>
        </p:grpSpPr>
        <p:cxnSp>
          <p:nvCxnSpPr>
            <p:cNvPr id="7" name="Straight Connector 6"/>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8" name="Straight Connector 7"/>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9" name="Straight Connector 8"/>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10" name="TextBox 9"/>
          <p:cNvSpPr txBox="1"/>
          <p:nvPr/>
        </p:nvSpPr>
        <p:spPr>
          <a:xfrm>
            <a:off x="9814540" y="2732584"/>
            <a:ext cx="7550213" cy="117262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b="1" dirty="0">
                <a:latin typeface="Sakkal Majalla" panose="02000000000000000000" pitchFamily="2" charset="-78"/>
                <a:cs typeface="Sakkal Majalla" panose="02000000000000000000" pitchFamily="2" charset="-78"/>
              </a:rPr>
              <a:t>التدخل البدني والقتال غير المسلح هما مهارتان حاسمتان . يجب أن يمتلكهما مشرف الباب لأداء واجباته بأمان وبنجاح. </a:t>
            </a:r>
            <a:r>
              <a:rPr lang="ar-SA" sz="1800" dirty="0">
                <a:latin typeface="Sakkal Majalla" panose="02000000000000000000" pitchFamily="2" charset="-78"/>
                <a:cs typeface="Sakkal Majalla" panose="02000000000000000000" pitchFamily="2" charset="-78"/>
              </a:rPr>
              <a:t>جزء من وظيفة مشرف الباب هو معرفة بالضبط ما يجب القيام به في حالة التفاعل المحتمل للتصادم مع الشخص أو الجماعة المتقلبة . التي قد تشكل خطرًا على الأشخاص الذين يقومون بحمايتهم.</a:t>
            </a:r>
            <a:endParaRPr lang="en-US" sz="1800" dirty="0">
              <a:latin typeface="Sakkal Majalla" panose="02000000000000000000" pitchFamily="2" charset="-78"/>
              <a:cs typeface="Sakkal Majalla" panose="02000000000000000000" pitchFamily="2" charset="-78"/>
            </a:endParaRPr>
          </a:p>
        </p:txBody>
      </p:sp>
      <p:sp>
        <p:nvSpPr>
          <p:cNvPr id="11" name="TextBox 10"/>
          <p:cNvSpPr txBox="1"/>
          <p:nvPr/>
        </p:nvSpPr>
        <p:spPr>
          <a:xfrm>
            <a:off x="9814540" y="5143500"/>
            <a:ext cx="7550213" cy="45243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dirty="0">
                <a:latin typeface="Sakkal Majalla" panose="02000000000000000000" pitchFamily="2" charset="-78"/>
                <a:cs typeface="Sakkal Majalla" panose="02000000000000000000" pitchFamily="2" charset="-78"/>
              </a:rPr>
              <a:t>في هذه الوحدة سوف تتعرف على مداخل وعموميات مهارات التدخل البدني المطلوبة لمشرف الباب.</a:t>
            </a:r>
            <a:endParaRPr lang="en-US" sz="1800" b="1" dirty="0">
              <a:latin typeface="Sakkal Majalla" panose="02000000000000000000" pitchFamily="2" charset="-78"/>
              <a:cs typeface="Sakkal Majalla" panose="02000000000000000000" pitchFamily="2" charset="-78"/>
            </a:endParaRPr>
          </a:p>
        </p:txBody>
      </p:sp>
      <p:sp>
        <p:nvSpPr>
          <p:cNvPr id="12" name="Round Diagonal Corner Rectangle 11"/>
          <p:cNvSpPr/>
          <p:nvPr/>
        </p:nvSpPr>
        <p:spPr>
          <a:xfrm flipH="1">
            <a:off x="9814539" y="6317965"/>
            <a:ext cx="7550213" cy="2517685"/>
          </a:xfrm>
          <a:prstGeom prst="round2DiagRect">
            <a:avLst>
              <a:gd name="adj1" fmla="val 36011"/>
              <a:gd name="adj2" fmla="val 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Round Diagonal Corner Rectangle 12"/>
          <p:cNvSpPr/>
          <p:nvPr/>
        </p:nvSpPr>
        <p:spPr>
          <a:xfrm flipH="1">
            <a:off x="9814539" y="6661270"/>
            <a:ext cx="7550213" cy="2517685"/>
          </a:xfrm>
          <a:prstGeom prst="round2DiagRect">
            <a:avLst>
              <a:gd name="adj1" fmla="val 34252"/>
              <a:gd name="adj2" fmla="val 0"/>
            </a:avLst>
          </a:prstGeom>
          <a:blipFill>
            <a:blip r:embed="rId2"/>
            <a:srcRect/>
            <a:stretch>
              <a:fillRect t="-22564" b="-773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4" name="TextBox 13"/>
          <p:cNvSpPr txBox="1"/>
          <p:nvPr/>
        </p:nvSpPr>
        <p:spPr>
          <a:xfrm>
            <a:off x="1127385" y="2732584"/>
            <a:ext cx="7550213" cy="45243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b="1" dirty="0">
                <a:latin typeface="Sakkal Majalla" panose="02000000000000000000" pitchFamily="2" charset="-78"/>
                <a:cs typeface="Sakkal Majalla" panose="02000000000000000000" pitchFamily="2" charset="-78"/>
              </a:rPr>
              <a:t>بنهاية هذه الوحدة ، يجب أن تكون قادرا على:</a:t>
            </a:r>
            <a:endParaRPr lang="en-US" sz="1800" b="1" dirty="0">
              <a:latin typeface="Sakkal Majalla" panose="02000000000000000000" pitchFamily="2" charset="-78"/>
              <a:cs typeface="Sakkal Majalla" panose="02000000000000000000" pitchFamily="2" charset="-78"/>
            </a:endParaRPr>
          </a:p>
        </p:txBody>
      </p:sp>
      <p:sp>
        <p:nvSpPr>
          <p:cNvPr id="15" name="TextBox 14"/>
          <p:cNvSpPr txBox="1"/>
          <p:nvPr/>
        </p:nvSpPr>
        <p:spPr>
          <a:xfrm>
            <a:off x="7200687" y="3604128"/>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01</a:t>
            </a:r>
          </a:p>
        </p:txBody>
      </p:sp>
      <p:sp>
        <p:nvSpPr>
          <p:cNvPr id="16" name="TextBox 15"/>
          <p:cNvSpPr txBox="1"/>
          <p:nvPr/>
        </p:nvSpPr>
        <p:spPr>
          <a:xfrm>
            <a:off x="762001" y="3527928"/>
            <a:ext cx="6248548"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تحديد وفهم الأنواع المختلفة للتدخل البدني.</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TextBox 16"/>
          <p:cNvSpPr txBox="1"/>
          <p:nvPr/>
        </p:nvSpPr>
        <p:spPr>
          <a:xfrm>
            <a:off x="7200687" y="4664558"/>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02</a:t>
            </a:r>
          </a:p>
        </p:txBody>
      </p:sp>
      <p:sp>
        <p:nvSpPr>
          <p:cNvPr id="18" name="TextBox 17"/>
          <p:cNvSpPr txBox="1"/>
          <p:nvPr/>
        </p:nvSpPr>
        <p:spPr>
          <a:xfrm>
            <a:off x="762000" y="4541576"/>
            <a:ext cx="6248549"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التأكيد على مسؤولية مشرف الباب أثناء التدخل البدني.</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a:off x="8325556" y="3663026"/>
            <a:ext cx="328980" cy="328980"/>
            <a:chOff x="370824" y="2919414"/>
            <a:chExt cx="605202" cy="605202"/>
          </a:xfrm>
        </p:grpSpPr>
        <p:sp>
          <p:nvSpPr>
            <p:cNvPr id="20" name="Oval 19"/>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1" name="Oval 20"/>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22" name="Group 21"/>
          <p:cNvGrpSpPr/>
          <p:nvPr/>
        </p:nvGrpSpPr>
        <p:grpSpPr>
          <a:xfrm>
            <a:off x="8325556" y="4727951"/>
            <a:ext cx="328980" cy="328980"/>
            <a:chOff x="370824" y="2919414"/>
            <a:chExt cx="605202" cy="605202"/>
          </a:xfrm>
        </p:grpSpPr>
        <p:sp>
          <p:nvSpPr>
            <p:cNvPr id="23" name="Oval 22"/>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4" name="Oval 23"/>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5" name="TextBox 24"/>
          <p:cNvSpPr txBox="1"/>
          <p:nvPr/>
        </p:nvSpPr>
        <p:spPr>
          <a:xfrm>
            <a:off x="7200687" y="5739582"/>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03</a:t>
            </a:r>
          </a:p>
        </p:txBody>
      </p:sp>
      <p:sp>
        <p:nvSpPr>
          <p:cNvPr id="26" name="TextBox 25"/>
          <p:cNvSpPr txBox="1"/>
          <p:nvPr/>
        </p:nvSpPr>
        <p:spPr>
          <a:xfrm>
            <a:off x="762000" y="5616599"/>
            <a:ext cx="6248549"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تحديد أسباب التدخل البدني كونه الملاذ الأخير.</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7" name="Group 26"/>
          <p:cNvGrpSpPr/>
          <p:nvPr/>
        </p:nvGrpSpPr>
        <p:grpSpPr>
          <a:xfrm>
            <a:off x="8325556" y="5802975"/>
            <a:ext cx="328980" cy="328980"/>
            <a:chOff x="370824" y="2919414"/>
            <a:chExt cx="605202" cy="605202"/>
          </a:xfrm>
        </p:grpSpPr>
        <p:sp>
          <p:nvSpPr>
            <p:cNvPr id="28" name="Oval 27"/>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9" name="Oval 28"/>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30" name="TextBox 29"/>
          <p:cNvSpPr txBox="1"/>
          <p:nvPr/>
        </p:nvSpPr>
        <p:spPr>
          <a:xfrm>
            <a:off x="7200687" y="6683214"/>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04</a:t>
            </a:r>
          </a:p>
        </p:txBody>
      </p:sp>
      <p:sp>
        <p:nvSpPr>
          <p:cNvPr id="31" name="TextBox 30"/>
          <p:cNvSpPr txBox="1"/>
          <p:nvPr/>
        </p:nvSpPr>
        <p:spPr>
          <a:xfrm>
            <a:off x="882455" y="6708093"/>
            <a:ext cx="6128094"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تسطير بدائل التدخل البدني.</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32" name="Group 31"/>
          <p:cNvGrpSpPr/>
          <p:nvPr/>
        </p:nvGrpSpPr>
        <p:grpSpPr>
          <a:xfrm>
            <a:off x="8325556" y="6746607"/>
            <a:ext cx="328980" cy="328980"/>
            <a:chOff x="370824" y="2919414"/>
            <a:chExt cx="605202" cy="605202"/>
          </a:xfrm>
        </p:grpSpPr>
        <p:sp>
          <p:nvSpPr>
            <p:cNvPr id="33" name="Oval 32"/>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4" name="Oval 33"/>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cxnSp>
        <p:nvCxnSpPr>
          <p:cNvPr id="35" name="Straight Connector 34"/>
          <p:cNvCxnSpPr/>
          <p:nvPr/>
        </p:nvCxnSpPr>
        <p:spPr>
          <a:xfrm>
            <a:off x="705728" y="4372110"/>
            <a:ext cx="7391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00687" y="7670348"/>
            <a:ext cx="896346" cy="452432"/>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05</a:t>
            </a:r>
          </a:p>
        </p:txBody>
      </p:sp>
      <p:sp>
        <p:nvSpPr>
          <p:cNvPr id="37" name="TextBox 36"/>
          <p:cNvSpPr txBox="1"/>
          <p:nvPr/>
        </p:nvSpPr>
        <p:spPr>
          <a:xfrm>
            <a:off x="882455" y="7562573"/>
            <a:ext cx="6128094"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تحديد عوامل الخطر المرتبطة بالتدخل البدني.</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38" name="Group 37"/>
          <p:cNvGrpSpPr/>
          <p:nvPr/>
        </p:nvGrpSpPr>
        <p:grpSpPr>
          <a:xfrm>
            <a:off x="8325556" y="7694723"/>
            <a:ext cx="328980" cy="328980"/>
            <a:chOff x="370824" y="2919414"/>
            <a:chExt cx="605202" cy="605202"/>
          </a:xfrm>
        </p:grpSpPr>
        <p:sp>
          <p:nvSpPr>
            <p:cNvPr id="39" name="Oval 38"/>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40" name="Oval 39"/>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41" name="TextBox 40"/>
          <p:cNvSpPr txBox="1"/>
          <p:nvPr/>
        </p:nvSpPr>
        <p:spPr>
          <a:xfrm>
            <a:off x="7200687" y="8720875"/>
            <a:ext cx="896346" cy="452432"/>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06</a:t>
            </a:r>
          </a:p>
        </p:txBody>
      </p:sp>
      <p:sp>
        <p:nvSpPr>
          <p:cNvPr id="42" name="TextBox 41"/>
          <p:cNvSpPr txBox="1"/>
          <p:nvPr/>
        </p:nvSpPr>
        <p:spPr>
          <a:xfrm>
            <a:off x="882455" y="8613099"/>
            <a:ext cx="6128094"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تحديد أهمية حوادث التدخل البدني على أرض الواقع.</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43" name="Group 42"/>
          <p:cNvGrpSpPr/>
          <p:nvPr/>
        </p:nvGrpSpPr>
        <p:grpSpPr>
          <a:xfrm>
            <a:off x="8325556" y="8784268"/>
            <a:ext cx="328980" cy="328980"/>
            <a:chOff x="370824" y="2919414"/>
            <a:chExt cx="605202" cy="605202"/>
          </a:xfrm>
        </p:grpSpPr>
        <p:sp>
          <p:nvSpPr>
            <p:cNvPr id="44" name="Oval 43"/>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45" name="Oval 44"/>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cxnSp>
        <p:nvCxnSpPr>
          <p:cNvPr id="46" name="Straight Connector 45"/>
          <p:cNvCxnSpPr/>
          <p:nvPr/>
        </p:nvCxnSpPr>
        <p:spPr>
          <a:xfrm>
            <a:off x="705728" y="5419860"/>
            <a:ext cx="7391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5728" y="6429510"/>
            <a:ext cx="7391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5728" y="7372485"/>
            <a:ext cx="7391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5728" y="8429760"/>
            <a:ext cx="7391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68842" y="2975899"/>
            <a:ext cx="14919158" cy="259081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 name="Rounded Rectangle 1"/>
          <p:cNvSpPr/>
          <p:nvPr/>
        </p:nvSpPr>
        <p:spPr>
          <a:xfrm>
            <a:off x="-70106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ed Rectangle 2"/>
          <p:cNvSpPr/>
          <p:nvPr/>
        </p:nvSpPr>
        <p:spPr>
          <a:xfrm>
            <a:off x="495300" y="2436395"/>
            <a:ext cx="5903495" cy="6142094"/>
          </a:xfrm>
          <a:prstGeom prst="roundRect">
            <a:avLst>
              <a:gd name="adj" fmla="val 7700"/>
            </a:avLst>
          </a:prstGeom>
          <a:blipFill>
            <a:blip r:embed="rId2"/>
            <a:srcRect/>
            <a:stretch>
              <a:fillRect l="-17731" r="-209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0" name="TextBox 9"/>
          <p:cNvSpPr txBox="1"/>
          <p:nvPr/>
        </p:nvSpPr>
        <p:spPr>
          <a:xfrm>
            <a:off x="8011981" y="3185463"/>
            <a:ext cx="9352772" cy="130958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endParaRPr lang="en-US" sz="1900" b="1" dirty="0">
              <a:latin typeface="Sakkal Majalla" panose="02000000000000000000" pitchFamily="2" charset="-78"/>
              <a:cs typeface="Sakkal Majalla" panose="02000000000000000000" pitchFamily="2" charset="-78"/>
            </a:endParaRPr>
          </a:p>
          <a:p>
            <a:pPr algn="r"/>
            <a:r>
              <a:rPr lang="ar-SA" sz="1900" b="1" dirty="0">
                <a:latin typeface="Sakkal Majalla" panose="02000000000000000000" pitchFamily="2" charset="-78"/>
                <a:cs typeface="Sakkal Majalla" panose="02000000000000000000" pitchFamily="2" charset="-78"/>
              </a:rPr>
              <a:t>تسمى استخدام القوة بهدف تقييد حركة الشخص الذي يشكل تهديدًا التدخل الجسدي. يتم ذلك ليس فقط لمنع الشخص من تسبب الضرر، ولكن أيضًا لتقليل إمكانية العواقب القانونية والضرر بالسمعة. عندما يتم تقييد حرية الشخص، يصبح أقل تهديدًا.</a:t>
            </a:r>
            <a:endParaRPr lang="en-US" sz="1900" dirty="0">
              <a:latin typeface="Sakkal Majalla" panose="02000000000000000000" pitchFamily="2" charset="-78"/>
              <a:cs typeface="Sakkal Majalla" panose="02000000000000000000" pitchFamily="2" charset="-78"/>
            </a:endParaRPr>
          </a:p>
        </p:txBody>
      </p:sp>
      <p:sp>
        <p:nvSpPr>
          <p:cNvPr id="21" name="TextBox 20"/>
          <p:cNvSpPr txBox="1"/>
          <p:nvPr/>
        </p:nvSpPr>
        <p:spPr>
          <a:xfrm>
            <a:off x="7713273" y="5912566"/>
            <a:ext cx="9651480" cy="1232645"/>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900" dirty="0">
                <a:latin typeface="Sakkal Majalla" panose="02000000000000000000" pitchFamily="2" charset="-78"/>
                <a:cs typeface="Sakkal Majalla" panose="02000000000000000000" pitchFamily="2" charset="-78"/>
              </a:rPr>
              <a:t>نتيجة لهذه المسألة، يجب أن يكون مشرف الباب ذو خبرة في أداء التدخل الجسدي المحدود. خلال كل مواجهة، يجب على مشرف الباب تحديد ما إذا كان هناك حاجة لمستوى معين من التقييد أم لا. وعادةً ما يعني ذلك الاختيار بين السلوك بطريقة قاسية للغاية مع فرد معين مخيف، والتصرف بطريقة تقييدية بمستوى منخفض مع شخص يقاوم القوة بشكل أقل.</a:t>
            </a:r>
            <a:endParaRPr lang="en-US" sz="1900" dirty="0">
              <a:latin typeface="Sakkal Majalla" panose="02000000000000000000" pitchFamily="2" charset="-78"/>
              <a:cs typeface="Sakkal Majalla" panose="02000000000000000000" pitchFamily="2" charset="-78"/>
            </a:endParaRPr>
          </a:p>
        </p:txBody>
      </p:sp>
      <p:sp>
        <p:nvSpPr>
          <p:cNvPr id="13" name="TextBox 12"/>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4" name="TextBox 13">
            <a:extLst>
              <a:ext uri="{FF2B5EF4-FFF2-40B4-BE49-F238E27FC236}">
                <a16:creationId xmlns:a16="http://schemas.microsoft.com/office/drawing/2014/main" id="{FB3E5A25-4AF3-4118-AB45-067CCEC910B6}"/>
              </a:ext>
            </a:extLst>
          </p:cNvPr>
          <p:cNvSpPr txBox="1"/>
          <p:nvPr/>
        </p:nvSpPr>
        <p:spPr>
          <a:xfrm>
            <a:off x="10522634" y="997223"/>
            <a:ext cx="6842119"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التدخل الجسدي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5" name="Group 14"/>
          <p:cNvGrpSpPr/>
          <p:nvPr/>
        </p:nvGrpSpPr>
        <p:grpSpPr>
          <a:xfrm>
            <a:off x="14369660" y="1929679"/>
            <a:ext cx="2809211" cy="0"/>
            <a:chOff x="1216222" y="6141141"/>
            <a:chExt cx="2809211" cy="0"/>
          </a:xfrm>
        </p:grpSpPr>
        <p:cxnSp>
          <p:nvCxnSpPr>
            <p:cNvPr id="16" name="Straight Connector 1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7" name="Straight Connector 1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9" name="Straight Connector 18"/>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28794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13101199" y="2895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Round Diagonal Corner Rectangle 14"/>
          <p:cNvSpPr/>
          <p:nvPr/>
        </p:nvSpPr>
        <p:spPr>
          <a:xfrm>
            <a:off x="13101199" y="3340337"/>
            <a:ext cx="4077672" cy="5717437"/>
          </a:xfrm>
          <a:prstGeom prst="round2DiagRect">
            <a:avLst/>
          </a:prstGeom>
          <a:blipFill>
            <a:blip r:embed="rId2"/>
            <a:srcRect/>
            <a:stretch>
              <a:fillRect l="-39817" r="-705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0" name="Oval 19"/>
          <p:cNvSpPr/>
          <p:nvPr/>
        </p:nvSpPr>
        <p:spPr>
          <a:xfrm>
            <a:off x="11644544" y="2933238"/>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2" name="TextBox 21"/>
          <p:cNvSpPr txBox="1"/>
          <p:nvPr/>
        </p:nvSpPr>
        <p:spPr>
          <a:xfrm>
            <a:off x="2416042" y="3021807"/>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التدخل التقييدي</a:t>
            </a:r>
            <a:endParaRPr lang="en-US" sz="2400" b="1" dirty="0">
              <a:latin typeface="Sakkal Majalla" panose="02000000000000000000" pitchFamily="2" charset="-78"/>
              <a:cs typeface="Sakkal Majalla" panose="02000000000000000000" pitchFamily="2" charset="-78"/>
            </a:endParaRPr>
          </a:p>
        </p:txBody>
      </p:sp>
      <p:sp>
        <p:nvSpPr>
          <p:cNvPr id="23" name="TextBox 22"/>
          <p:cNvSpPr txBox="1"/>
          <p:nvPr/>
        </p:nvSpPr>
        <p:spPr>
          <a:xfrm>
            <a:off x="960542" y="3642597"/>
            <a:ext cx="10337592"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تنطوي على استخدام القوة للحد من حركة الفرد وحريته ، والتي قد تشمل الاتصال الشخصي أو المكونات الميكانيكية أو التعديلات على بيئة الأشخاص.</a:t>
            </a:r>
            <a:endParaRPr lang="en-US"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82309" y="3062592"/>
            <a:ext cx="457200" cy="457200"/>
          </a:xfrm>
          <a:prstGeom prst="rect">
            <a:avLst/>
          </a:prstGeom>
        </p:spPr>
      </p:pic>
      <p:sp>
        <p:nvSpPr>
          <p:cNvPr id="25" name="TextBox 24"/>
          <p:cNvSpPr txBox="1"/>
          <p:nvPr/>
        </p:nvSpPr>
        <p:spPr>
          <a:xfrm>
            <a:off x="960542" y="5348984"/>
            <a:ext cx="10337592" cy="1754326"/>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4"/>
              </a:buBlip>
              <a:defRPr sz="2000">
                <a:solidFill>
                  <a:srgbClr val="272727"/>
                </a:solidFill>
                <a:latin typeface="Montserrat Medium" panose="00000600000000000000" pitchFamily="2" charset="0"/>
              </a:defRPr>
            </a:lvl1pPr>
          </a:lstStyle>
          <a:p>
            <a:pPr marL="0" indent="0">
              <a:spcAft>
                <a:spcPts val="1800"/>
              </a:spcAft>
              <a:buNone/>
            </a:pPr>
            <a:r>
              <a:rPr lang="ar-SA" dirty="0">
                <a:latin typeface="Sakkal Majalla" panose="02000000000000000000" pitchFamily="2" charset="-78"/>
                <a:cs typeface="Sakkal Majalla" panose="02000000000000000000" pitchFamily="2" charset="-78"/>
              </a:rPr>
              <a:t>يمكن أن تكون هذه التدخلات:
تقييد شديد: على سبيل المثال ، تقييد حركة الأفراد وحريتهم بشكل كبير.
المستوى المنخفض من التقييد يعني تقييد أو احتواء حركة الفرد وحريته باستخدام مستويات منخفضة من القوة.</a:t>
            </a:r>
            <a:endParaRPr lang="en-US" dirty="0">
              <a:latin typeface="Sakkal Majalla" panose="02000000000000000000" pitchFamily="2" charset="-78"/>
              <a:cs typeface="Sakkal Majalla" panose="02000000000000000000" pitchFamily="2" charset="-78"/>
            </a:endParaRPr>
          </a:p>
        </p:txBody>
      </p:sp>
      <p:sp>
        <p:nvSpPr>
          <p:cNvPr id="16" name="TextBox 15"/>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TextBox 16">
            <a:extLst>
              <a:ext uri="{FF2B5EF4-FFF2-40B4-BE49-F238E27FC236}">
                <a16:creationId xmlns:a16="http://schemas.microsoft.com/office/drawing/2014/main" id="{FB3E5A25-4AF3-4118-AB45-067CCEC910B6}"/>
              </a:ext>
            </a:extLst>
          </p:cNvPr>
          <p:cNvSpPr txBox="1"/>
          <p:nvPr/>
        </p:nvSpPr>
        <p:spPr>
          <a:xfrm>
            <a:off x="10522634" y="997223"/>
            <a:ext cx="6842119"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التدخل الجسدي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1" name="Straight Connector 20"/>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209192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13101199" y="2895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Round Diagonal Corner Rectangle 14"/>
          <p:cNvSpPr/>
          <p:nvPr/>
        </p:nvSpPr>
        <p:spPr>
          <a:xfrm>
            <a:off x="13101199" y="3340337"/>
            <a:ext cx="4077672" cy="5717437"/>
          </a:xfrm>
          <a:prstGeom prst="round2DiagRect">
            <a:avLst/>
          </a:prstGeom>
          <a:blipFill>
            <a:blip r:embed="rId2"/>
            <a:srcRect/>
            <a:stretch>
              <a:fillRect l="-65337" r="-653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0" name="Oval 19"/>
          <p:cNvSpPr/>
          <p:nvPr/>
        </p:nvSpPr>
        <p:spPr>
          <a:xfrm>
            <a:off x="11644544" y="2933238"/>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2" name="TextBox 21"/>
          <p:cNvSpPr txBox="1"/>
          <p:nvPr/>
        </p:nvSpPr>
        <p:spPr>
          <a:xfrm>
            <a:off x="2416042" y="3021807"/>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التدخل الجسدي غير المقيد</a:t>
            </a:r>
            <a:endParaRPr lang="en-US" sz="2400" b="1" dirty="0">
              <a:latin typeface="Sakkal Majalla" panose="02000000000000000000" pitchFamily="2" charset="-78"/>
              <a:cs typeface="Sakkal Majalla" panose="02000000000000000000" pitchFamily="2" charset="-78"/>
            </a:endParaRPr>
          </a:p>
        </p:txBody>
      </p:sp>
      <p:sp>
        <p:nvSpPr>
          <p:cNvPr id="23" name="TextBox 22"/>
          <p:cNvSpPr txBox="1"/>
          <p:nvPr/>
        </p:nvSpPr>
        <p:spPr>
          <a:xfrm>
            <a:off x="960542" y="3642597"/>
            <a:ext cx="10337592"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على الرغم من أن تقييد التهديد المحتمل هو جانب مهم من التدخل المادي ، فمن الممكن استخدام التدخل المادي غير المقيد إذا كان الوضع يستدعي ذلك.</a:t>
            </a:r>
            <a:endParaRPr lang="en-US"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82309" y="3062592"/>
            <a:ext cx="457200" cy="457200"/>
          </a:xfrm>
          <a:prstGeom prst="rect">
            <a:avLst/>
          </a:prstGeom>
        </p:spPr>
      </p:pic>
      <p:sp>
        <p:nvSpPr>
          <p:cNvPr id="25" name="TextBox 24"/>
          <p:cNvSpPr txBox="1"/>
          <p:nvPr/>
        </p:nvSpPr>
        <p:spPr>
          <a:xfrm>
            <a:off x="960542" y="5348984"/>
            <a:ext cx="10337592"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يمكن لمشرف الباب استخدام هذا النهج لدعوة الفرد للابتعاد عن المواجهة. من خلال استخدام تقنيات ممتازة لإدارة النزاعات والتفاوض ، يتجنب مشرف الباب الإصابة ويقلل من مستوى العداء. في هذا السيناريو، عن طريق نقل الموضوع بعيدا عن الموقع لتبديد التهديد تماما.</a:t>
            </a:r>
            <a:endParaRPr lang="en-US" dirty="0">
              <a:latin typeface="Sakkal Majalla" panose="02000000000000000000" pitchFamily="2" charset="-78"/>
              <a:cs typeface="Sakkal Majalla" panose="02000000000000000000" pitchFamily="2" charset="-78"/>
            </a:endParaRPr>
          </a:p>
        </p:txBody>
      </p:sp>
      <p:sp>
        <p:nvSpPr>
          <p:cNvPr id="16" name="TextBox 15"/>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TextBox 16">
            <a:extLst>
              <a:ext uri="{FF2B5EF4-FFF2-40B4-BE49-F238E27FC236}">
                <a16:creationId xmlns:a16="http://schemas.microsoft.com/office/drawing/2014/main" id="{FB3E5A25-4AF3-4118-AB45-067CCEC910B6}"/>
              </a:ext>
            </a:extLst>
          </p:cNvPr>
          <p:cNvSpPr txBox="1"/>
          <p:nvPr/>
        </p:nvSpPr>
        <p:spPr>
          <a:xfrm>
            <a:off x="10522634" y="997223"/>
            <a:ext cx="6842119"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التدخل الجسدي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1" name="Straight Connector 20"/>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27054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0106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Rounded Rectangle 17"/>
          <p:cNvSpPr/>
          <p:nvPr/>
        </p:nvSpPr>
        <p:spPr>
          <a:xfrm>
            <a:off x="495300" y="2436395"/>
            <a:ext cx="5903495" cy="6142094"/>
          </a:xfrm>
          <a:prstGeom prst="roundRect">
            <a:avLst>
              <a:gd name="adj" fmla="val 7700"/>
            </a:avLst>
          </a:prstGeom>
          <a:blipFill>
            <a:blip r:embed="rId2"/>
            <a:srcRect/>
            <a:stretch>
              <a:fillRect l="-37542" r="-185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0" name="TextBox 9"/>
          <p:cNvSpPr txBox="1"/>
          <p:nvPr/>
        </p:nvSpPr>
        <p:spPr>
          <a:xfrm>
            <a:off x="7095625" y="3185463"/>
            <a:ext cx="10269129" cy="3200876"/>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b="1" dirty="0">
                <a:latin typeface="Sakkal Majalla" panose="02000000000000000000" pitchFamily="2" charset="-78"/>
                <a:cs typeface="Sakkal Majalla" panose="02000000000000000000" pitchFamily="2" charset="-78"/>
              </a:rPr>
              <a:t>كل من يشارك في تدخل جسدي لديه مسؤولية في حماية سلامة الجميع. </a:t>
            </a:r>
            <a:r>
              <a:rPr lang="ar-SA" dirty="0">
                <a:latin typeface="Sakkal Majalla" panose="02000000000000000000" pitchFamily="2" charset="-78"/>
                <a:cs typeface="Sakkal Majalla" panose="02000000000000000000" pitchFamily="2" charset="-78"/>
              </a:rPr>
              <a:t>عندما يشارك أكثر من عضو في الفريق في التدخل الجسدي، يجب على أحدهم تولي قيادة الوضع.</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اختر الخيار الذي يستخدم أقل قدر من القوة للحفاظ على مسؤولية رعاية الشخص المحتجز، واتبع التقييد بقدر الإمكان، ويجب على الجميع احترام كرامة الأشخاص المحتجزين.</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قدم الرعاية الطبية المناسبة لأي شخص يبدو أنه مصاب أو يعرض زملاء العمل للخطر. يجب تحدي استخدام القوة الغير مبرر والمفرط.</a:t>
            </a:r>
            <a:endParaRPr lang="en-US" dirty="0">
              <a:latin typeface="Sakkal Majalla" panose="02000000000000000000" pitchFamily="2" charset="-78"/>
              <a:cs typeface="Sakkal Majalla" panose="02000000000000000000" pitchFamily="2" charset="-78"/>
            </a:endParaRPr>
          </a:p>
        </p:txBody>
      </p:sp>
      <p:sp>
        <p:nvSpPr>
          <p:cNvPr id="11" name="TextBox 1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FB3E5A25-4AF3-4118-AB45-067CCEC910B6}"/>
              </a:ext>
            </a:extLst>
          </p:cNvPr>
          <p:cNvSpPr txBox="1"/>
          <p:nvPr/>
        </p:nvSpPr>
        <p:spPr>
          <a:xfrm>
            <a:off x="2897946" y="997223"/>
            <a:ext cx="14466808"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المسؤولية أثناء التدخل البدني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3" name="Group 12"/>
          <p:cNvGrpSpPr/>
          <p:nvPr/>
        </p:nvGrpSpPr>
        <p:grpSpPr>
          <a:xfrm>
            <a:off x="14369660" y="1929679"/>
            <a:ext cx="2809211" cy="0"/>
            <a:chOff x="1216222" y="6141141"/>
            <a:chExt cx="2809211" cy="0"/>
          </a:xfrm>
        </p:grpSpPr>
        <p:cxnSp>
          <p:nvCxnSpPr>
            <p:cNvPr id="14" name="Straight Connector 1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5" name="Straight Connector 1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6" name="Straight Connector 1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42289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844526" y="2753716"/>
            <a:ext cx="4334345" cy="607732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 Diagonal Corner Rectangle 2"/>
          <p:cNvSpPr/>
          <p:nvPr/>
        </p:nvSpPr>
        <p:spPr>
          <a:xfrm>
            <a:off x="12844526" y="3226447"/>
            <a:ext cx="4334345" cy="6077327"/>
          </a:xfrm>
          <a:prstGeom prst="round2DiagRect">
            <a:avLst/>
          </a:prstGeom>
          <a:blipFill>
            <a:blip r:embed="rId2"/>
            <a:srcRect/>
            <a:stretch>
              <a:fillRect l="-106615" r="-37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Oval 10"/>
          <p:cNvSpPr/>
          <p:nvPr/>
        </p:nvSpPr>
        <p:spPr>
          <a:xfrm>
            <a:off x="11525915" y="2933238"/>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p:cNvSpPr txBox="1"/>
          <p:nvPr/>
        </p:nvSpPr>
        <p:spPr>
          <a:xfrm>
            <a:off x="1476066" y="3088804"/>
            <a:ext cx="9744694" cy="1283428"/>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يجب عليك فقط استخدام التدخل البدني كملاذ أخير.
قد يزيد التدخل البدني من مخاطر إصابة الموظفين والعملاء.</a:t>
            </a:r>
            <a:endParaRPr lang="en-US" dirty="0">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86479" y="3093802"/>
            <a:ext cx="457200" cy="457200"/>
          </a:xfrm>
          <a:prstGeom prst="rect">
            <a:avLst/>
          </a:prstGeom>
        </p:spPr>
      </p:pic>
      <p:sp>
        <p:nvSpPr>
          <p:cNvPr id="16" name="TextBox 15"/>
          <p:cNvSpPr txBox="1"/>
          <p:nvPr/>
        </p:nvSpPr>
        <p:spPr>
          <a:xfrm>
            <a:off x="1476067" y="4768520"/>
            <a:ext cx="9744693" cy="931024"/>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4"/>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ويجوز مقاضاة الموظفين إذا كان استخدام القوة غير مبرر أو مفرطا أو غير قانوني بأي شكل آخر.
ونتيجة لذلك، قد تنشأ مطالبات ضد الموظفين، مما قد يؤدي إلى فقدان الرخصة و/أو البطالة.</a:t>
            </a:r>
            <a:endParaRPr lang="en-US" dirty="0">
              <a:latin typeface="Sakkal Majalla" panose="02000000000000000000" pitchFamily="2" charset="-78"/>
              <a:cs typeface="Sakkal Majalla" panose="02000000000000000000" pitchFamily="2" charset="-78"/>
            </a:endParaRPr>
          </a:p>
        </p:txBody>
      </p:sp>
      <p:sp>
        <p:nvSpPr>
          <p:cNvPr id="17" name="TextBox 16"/>
          <p:cNvSpPr txBox="1"/>
          <p:nvPr/>
        </p:nvSpPr>
        <p:spPr>
          <a:xfrm>
            <a:off x="1476066" y="6916584"/>
            <a:ext cx="9744694"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b="1" dirty="0">
                <a:latin typeface="Sakkal Majalla" panose="02000000000000000000" pitchFamily="2" charset="-78"/>
                <a:cs typeface="Sakkal Majalla" panose="02000000000000000000" pitchFamily="2" charset="-78"/>
              </a:rPr>
              <a:t>تتضمن أمثلة حالات الملاذ الأخير ما يلي:</a:t>
            </a:r>
            <a:endParaRPr lang="en-US" b="1" dirty="0">
              <a:latin typeface="Sakkal Majalla" panose="02000000000000000000" pitchFamily="2" charset="-78"/>
              <a:cs typeface="Sakkal Majalla" panose="02000000000000000000" pitchFamily="2" charset="-78"/>
            </a:endParaRPr>
          </a:p>
        </p:txBody>
      </p:sp>
      <p:sp>
        <p:nvSpPr>
          <p:cNvPr id="19" name="TextBox 18"/>
          <p:cNvSpPr txBox="1"/>
          <p:nvPr/>
        </p:nvSpPr>
        <p:spPr>
          <a:xfrm>
            <a:off x="1476067" y="7498114"/>
            <a:ext cx="9744693" cy="1369606"/>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4"/>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حيثما أمكن لتجنب الضرر.
عندما تفشل جميع الخيارات الأخرى أو تكون على وشك الفشل.
عندما يكون الانسحاب غير ممكن أو مناسب.</a:t>
            </a:r>
            <a:endParaRPr lang="en-US" dirty="0">
              <a:latin typeface="Sakkal Majalla" panose="02000000000000000000" pitchFamily="2" charset="-78"/>
              <a:cs typeface="Sakkal Majalla" panose="02000000000000000000" pitchFamily="2" charset="-78"/>
            </a:endParaRPr>
          </a:p>
        </p:txBody>
      </p:sp>
      <p:sp>
        <p:nvSpPr>
          <p:cNvPr id="18" name="TextBox 17"/>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0" name="TextBox 19">
            <a:extLst>
              <a:ext uri="{FF2B5EF4-FFF2-40B4-BE49-F238E27FC236}">
                <a16:creationId xmlns:a16="http://schemas.microsoft.com/office/drawing/2014/main" id="{FB3E5A25-4AF3-4118-AB45-067CCEC910B6}"/>
              </a:ext>
            </a:extLst>
          </p:cNvPr>
          <p:cNvSpPr txBox="1"/>
          <p:nvPr/>
        </p:nvSpPr>
        <p:spPr>
          <a:xfrm>
            <a:off x="2897946" y="997223"/>
            <a:ext cx="14466808"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استخدام التدخل البدني كملاذ أخير</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1" name="Group 20"/>
          <p:cNvGrpSpPr/>
          <p:nvPr/>
        </p:nvGrpSpPr>
        <p:grpSpPr>
          <a:xfrm>
            <a:off x="14369660" y="1929679"/>
            <a:ext cx="2809211" cy="0"/>
            <a:chOff x="1216222" y="6141141"/>
            <a:chExt cx="2809211" cy="0"/>
          </a:xfrm>
        </p:grpSpPr>
        <p:cxnSp>
          <p:nvCxnSpPr>
            <p:cNvPr id="22" name="Straight Connector 2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3" name="Straight Connector 2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5747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0106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6" name="Rounded Rectangle 25"/>
          <p:cNvSpPr/>
          <p:nvPr/>
        </p:nvSpPr>
        <p:spPr>
          <a:xfrm>
            <a:off x="495300" y="2436395"/>
            <a:ext cx="5903495" cy="6142094"/>
          </a:xfrm>
          <a:prstGeom prst="roundRect">
            <a:avLst>
              <a:gd name="adj" fmla="val 7700"/>
            </a:avLst>
          </a:prstGeom>
          <a:blipFill>
            <a:blip r:embed="rId2"/>
            <a:srcRect/>
            <a:stretch>
              <a:fillRect l="-28031" r="-280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Parallelogram 10"/>
          <p:cNvSpPr/>
          <p:nvPr/>
        </p:nvSpPr>
        <p:spPr>
          <a:xfrm>
            <a:off x="13278981" y="2895600"/>
            <a:ext cx="5900619" cy="647699"/>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p:cNvSpPr txBox="1"/>
          <p:nvPr/>
        </p:nvSpPr>
        <p:spPr>
          <a:xfrm>
            <a:off x="14395917" y="2980371"/>
            <a:ext cx="2968836" cy="461665"/>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lnSpc>
                <a:spcPct val="100000"/>
              </a:lnSpc>
            </a:pPr>
            <a:r>
              <a:rPr lang="ar-SA" sz="2400" b="1" dirty="0">
                <a:solidFill>
                  <a:schemeClr val="bg1"/>
                </a:solidFill>
                <a:latin typeface="Sakkal Majalla" panose="02000000000000000000" pitchFamily="2" charset="-78"/>
                <a:cs typeface="Sakkal Majalla" panose="02000000000000000000" pitchFamily="2" charset="-78"/>
              </a:rPr>
              <a:t>عناصر التحكم الأساسية</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7620060" y="3628070"/>
            <a:ext cx="9744693" cy="1769715"/>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يجب اتباع سياسات وإجراءات وممارسات السلامة والأمن الخاصة بصاحب العمل.
يتم استخدام المعدات والتكنولوجيا للسلامة والأمن ، على سبيل المثال راديو لمساعدة شخص ما ، والدوائر التلفزيونية المغلقة ، والتحكم في الوصول.
أن تكون متفائلا واستباقيا عندما يتعلق الأمر بتقديم الخدمات.</a:t>
            </a:r>
            <a:endParaRPr lang="en-US" dirty="0">
              <a:latin typeface="Sakkal Majalla" panose="02000000000000000000" pitchFamily="2" charset="-78"/>
              <a:cs typeface="Sakkal Majalla" panose="02000000000000000000" pitchFamily="2" charset="-78"/>
            </a:endParaRPr>
          </a:p>
        </p:txBody>
      </p:sp>
      <p:sp>
        <p:nvSpPr>
          <p:cNvPr id="17" name="Parallelogram 16"/>
          <p:cNvSpPr/>
          <p:nvPr/>
        </p:nvSpPr>
        <p:spPr>
          <a:xfrm>
            <a:off x="13278982" y="6435318"/>
            <a:ext cx="6153282" cy="647699"/>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TextBox 17"/>
          <p:cNvSpPr txBox="1"/>
          <p:nvPr/>
        </p:nvSpPr>
        <p:spPr>
          <a:xfrm>
            <a:off x="13865392" y="6520089"/>
            <a:ext cx="3499361" cy="461665"/>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lnSpc>
                <a:spcPct val="100000"/>
              </a:lnSpc>
            </a:pPr>
            <a:r>
              <a:rPr lang="ar-SA" sz="2400" b="1" dirty="0">
                <a:solidFill>
                  <a:schemeClr val="bg1"/>
                </a:solidFill>
                <a:latin typeface="Sakkal Majalla" panose="02000000000000000000" pitchFamily="2" charset="-78"/>
                <a:cs typeface="Sakkal Majalla" panose="02000000000000000000" pitchFamily="2" charset="-78"/>
              </a:rPr>
              <a:t>عناصر التحكم الثانوية</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7620060" y="7220607"/>
            <a:ext cx="9744693" cy="892552"/>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3"/>
              </a:buBlip>
              <a:defRPr>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buNone/>
            </a:pPr>
            <a:r>
              <a:rPr lang="ar-SA" sz="2000" dirty="0">
                <a:latin typeface="Sakkal Majalla" panose="02000000000000000000" pitchFamily="2" charset="-78"/>
                <a:cs typeface="Sakkal Majalla" panose="02000000000000000000" pitchFamily="2" charset="-78"/>
              </a:rPr>
              <a:t>التواصل الإيجابي والفعال بين الأشخاص ، بالإضافة إلى المعرفة والقدرات المتعلقة بإدارة الصراع مطلوبة لتخفيف حدة حالات الصراع والحد من الحاجة إلى التدخل البدني.</a:t>
            </a:r>
            <a:endParaRPr lang="en-US" sz="2000" dirty="0">
              <a:latin typeface="Sakkal Majalla" panose="02000000000000000000" pitchFamily="2" charset="-78"/>
              <a:cs typeface="Sakkal Majalla" panose="02000000000000000000" pitchFamily="2" charset="-78"/>
            </a:endParaRPr>
          </a:p>
        </p:txBody>
      </p:sp>
      <p:sp>
        <p:nvSpPr>
          <p:cNvPr id="16" name="TextBox 15"/>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0" name="TextBox 19">
            <a:extLst>
              <a:ext uri="{FF2B5EF4-FFF2-40B4-BE49-F238E27FC236}">
                <a16:creationId xmlns:a16="http://schemas.microsoft.com/office/drawing/2014/main" id="{FB3E5A25-4AF3-4118-AB45-067CCEC910B6}"/>
              </a:ext>
            </a:extLst>
          </p:cNvPr>
          <p:cNvSpPr txBox="1"/>
          <p:nvPr/>
        </p:nvSpPr>
        <p:spPr>
          <a:xfrm>
            <a:off x="5857874" y="997223"/>
            <a:ext cx="11506879"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بدائل التدخل البدني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1" name="Group 20"/>
          <p:cNvGrpSpPr/>
          <p:nvPr/>
        </p:nvGrpSpPr>
        <p:grpSpPr>
          <a:xfrm>
            <a:off x="14369660" y="1929679"/>
            <a:ext cx="2809211" cy="0"/>
            <a:chOff x="1216222" y="6141141"/>
            <a:chExt cx="2809211" cy="0"/>
          </a:xfrm>
        </p:grpSpPr>
        <p:cxnSp>
          <p:nvCxnSpPr>
            <p:cNvPr id="22" name="Straight Connector 2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3" name="Straight Connector 2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278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762000" y="2753716"/>
            <a:ext cx="4334345" cy="607732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 Diagonal Corner Rectangle 2"/>
          <p:cNvSpPr/>
          <p:nvPr/>
        </p:nvSpPr>
        <p:spPr>
          <a:xfrm>
            <a:off x="762000" y="3226447"/>
            <a:ext cx="4334345" cy="6077327"/>
          </a:xfrm>
          <a:prstGeom prst="round2DiagRect">
            <a:avLst/>
          </a:prstGeom>
          <a:blipFill>
            <a:blip r:embed="rId2"/>
            <a:srcRect/>
            <a:stretch>
              <a:fillRect l="-38875" r="-7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Oval 10"/>
          <p:cNvSpPr/>
          <p:nvPr/>
        </p:nvSpPr>
        <p:spPr>
          <a:xfrm>
            <a:off x="16453883" y="2933238"/>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TextBox 17"/>
          <p:cNvSpPr txBox="1"/>
          <p:nvPr/>
        </p:nvSpPr>
        <p:spPr>
          <a:xfrm>
            <a:off x="7301416" y="3021807"/>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يمكن أن تسبب الضربات والركلات إصابة خطيرة أو الوفاة</a:t>
            </a:r>
            <a:endParaRPr lang="en-US" sz="2400" b="1" dirty="0">
              <a:latin typeface="Sakkal Majalla" panose="02000000000000000000" pitchFamily="2" charset="-78"/>
              <a:cs typeface="Sakkal Majalla" panose="02000000000000000000" pitchFamily="2" charset="-78"/>
            </a:endParaRPr>
          </a:p>
        </p:txBody>
      </p:sp>
      <p:sp>
        <p:nvSpPr>
          <p:cNvPr id="20" name="TextBox 19"/>
          <p:cNvSpPr txBox="1"/>
          <p:nvPr/>
        </p:nvSpPr>
        <p:spPr>
          <a:xfrm>
            <a:off x="6425897" y="3642597"/>
            <a:ext cx="9757611" cy="232371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سقوط الشخص أو إجباره على الأرض ، التدخل الذي يؤثر على الرقبة أو العمود الفقري أو الأعضاء الأساسية ، ضبط تنفس الشخص على الأرض (الوجه لأعلى والوجه لأسفل) أو أي وضع آخر يقيد التنفس و / أو الدورة الدموية ويزيد من خطر الوفاة بسبب الاختناق الموضعي. قد يؤدي أي شكل من أشكال التقييد ، بغض النظر عن مدى قوته ، إلى مضاعفات طبية أو وفاة مفاجئة أو ضعف دائم ، خاصة عند وجود عوامل خطر ظرفية وفردية.
وتتطلب هذه التدخلات القانونية أيضا في بعض الحالات تبريرا وتدريبا مكثفين.</a:t>
            </a:r>
            <a:endParaRPr lang="en-US"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614447" y="3057446"/>
            <a:ext cx="457200" cy="457200"/>
          </a:xfrm>
          <a:prstGeom prst="rect">
            <a:avLst/>
          </a:prstGeom>
        </p:spPr>
      </p:pic>
      <p:sp>
        <p:nvSpPr>
          <p:cNvPr id="14" name="TextBox 13"/>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5</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TextBox 14">
            <a:extLst>
              <a:ext uri="{FF2B5EF4-FFF2-40B4-BE49-F238E27FC236}">
                <a16:creationId xmlns:a16="http://schemas.microsoft.com/office/drawing/2014/main" id="{FB3E5A25-4AF3-4118-AB45-067CCEC910B6}"/>
              </a:ext>
            </a:extLst>
          </p:cNvPr>
          <p:cNvSpPr txBox="1"/>
          <p:nvPr/>
        </p:nvSpPr>
        <p:spPr>
          <a:xfrm>
            <a:off x="4800600" y="997223"/>
            <a:ext cx="125641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عوامل الخطر بسبب التدخل البدني</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6" name="Group 15"/>
          <p:cNvGrpSpPr/>
          <p:nvPr/>
        </p:nvGrpSpPr>
        <p:grpSpPr>
          <a:xfrm>
            <a:off x="14369660" y="1929679"/>
            <a:ext cx="2809211" cy="0"/>
            <a:chOff x="1216222" y="6141141"/>
            <a:chExt cx="2809211" cy="0"/>
          </a:xfrm>
        </p:grpSpPr>
        <p:cxnSp>
          <p:nvCxnSpPr>
            <p:cNvPr id="17" name="Straight Connector 16"/>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9" name="Straight Connector 18"/>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9439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746">
      <a:dk1>
        <a:sysClr val="windowText" lastClr="000000"/>
      </a:dk1>
      <a:lt1>
        <a:sysClr val="window" lastClr="FFFFFF"/>
      </a:lt1>
      <a:dk2>
        <a:srgbClr val="44546A"/>
      </a:dk2>
      <a:lt2>
        <a:srgbClr val="000E4D"/>
      </a:lt2>
      <a:accent1>
        <a:srgbClr val="A42F38"/>
      </a:accent1>
      <a:accent2>
        <a:srgbClr val="5A595A"/>
      </a:accent2>
      <a:accent3>
        <a:srgbClr val="FAFAFA"/>
      </a:accent3>
      <a:accent4>
        <a:srgbClr val="A42F38"/>
      </a:accent4>
      <a:accent5>
        <a:srgbClr val="5A595A"/>
      </a:accent5>
      <a:accent6>
        <a:srgbClr val="F6F5F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000" dirty="0" smtClean="0">
            <a:solidFill>
              <a:schemeClr val="bg1"/>
            </a:solidFill>
            <a:latin typeface="Montserrat" panose="00000500000000000000" pitchFamily="2" charset="0"/>
            <a:ea typeface="Open Sans" panose="020B0606030504020204" pitchFamily="34" charset="0"/>
            <a:cs typeface="Hind"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Aft>
            <a:spcPts val="600"/>
          </a:spcAft>
          <a:buSzPct val="100000"/>
          <a:defRPr dirty="0">
            <a:solidFill>
              <a:schemeClr val="tx1">
                <a:lumMod val="65000"/>
                <a:lumOff val="35000"/>
              </a:schemeClr>
            </a:solidFill>
            <a:latin typeface="Montserrat" panose="00000500000000000000" pitchFamily="2" charset="0"/>
            <a:ea typeface="Open Sans" panose="020B0606030504020204" pitchFamily="34" charset="0"/>
            <a:cs typeface="Hin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77966</TotalTime>
  <Words>1367</Words>
  <Application>Microsoft Office PowerPoint</Application>
  <PresentationFormat>Custom</PresentationFormat>
  <Paragraphs>94</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Sakkal Majalla</vt:lpstr>
      <vt:lpstr>Arial</vt:lpstr>
      <vt:lpstr>Calibri</vt:lpstr>
      <vt:lpstr>Montserrat</vt:lpstr>
      <vt:lpstr>Hind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majava</dc:creator>
  <cp:lastModifiedBy>Basmah Alshamari</cp:lastModifiedBy>
  <cp:revision>9070</cp:revision>
  <dcterms:created xsi:type="dcterms:W3CDTF">2018-12-06T00:31:13Z</dcterms:created>
  <dcterms:modified xsi:type="dcterms:W3CDTF">2024-05-07T08:46:37Z</dcterms:modified>
</cp:coreProperties>
</file>