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Lst>
  <p:notesMasterIdLst>
    <p:notesMasterId r:id="rId28"/>
  </p:notesMasterIdLst>
  <p:handoutMasterIdLst>
    <p:handoutMasterId r:id="rId29"/>
  </p:handoutMasterIdLst>
  <p:sldIdLst>
    <p:sldId id="1360" r:id="rId2"/>
    <p:sldId id="1358" r:id="rId3"/>
    <p:sldId id="1334" r:id="rId4"/>
    <p:sldId id="1333" r:id="rId5"/>
    <p:sldId id="1335" r:id="rId6"/>
    <p:sldId id="1336" r:id="rId7"/>
    <p:sldId id="1338" r:id="rId8"/>
    <p:sldId id="1339" r:id="rId9"/>
    <p:sldId id="1341" r:id="rId10"/>
    <p:sldId id="1342" r:id="rId11"/>
    <p:sldId id="1343" r:id="rId12"/>
    <p:sldId id="1344" r:id="rId13"/>
    <p:sldId id="1340" r:id="rId14"/>
    <p:sldId id="1345" r:id="rId15"/>
    <p:sldId id="1346" r:id="rId16"/>
    <p:sldId id="1347" r:id="rId17"/>
    <p:sldId id="1348" r:id="rId18"/>
    <p:sldId id="1349" r:id="rId19"/>
    <p:sldId id="1350" r:id="rId20"/>
    <p:sldId id="1351" r:id="rId21"/>
    <p:sldId id="1352" r:id="rId22"/>
    <p:sldId id="1353" r:id="rId23"/>
    <p:sldId id="1354" r:id="rId24"/>
    <p:sldId id="1355" r:id="rId25"/>
    <p:sldId id="1356" r:id="rId26"/>
    <p:sldId id="1361" r:id="rId27"/>
  </p:sldIdLst>
  <p:sldSz cx="18288000" cy="10287000"/>
  <p:notesSz cx="6858000" cy="9144000"/>
  <p:embeddedFontLst>
    <p:embeddedFont>
      <p:font typeface="Hind" panose="02000000000000000000" pitchFamily="2" charset="0"/>
      <p:regular r:id="rId30"/>
      <p:bold r:id="rId31"/>
    </p:embeddedFont>
    <p:embeddedFont>
      <p:font typeface="Inter" panose="020B0604020202020204" charset="0"/>
      <p:regular r:id="rId32"/>
      <p:bold r:id="rId33"/>
    </p:embeddedFont>
    <p:embeddedFont>
      <p:font typeface="Montserrat" pitchFamily="2" charset="0"/>
      <p:regular r:id="rId34"/>
      <p:bold r:id="rId35"/>
      <p:italic r:id="rId36"/>
      <p:boldItalic r:id="rId37"/>
    </p:embeddedFont>
    <p:embeddedFont>
      <p:font typeface="Sakkal Majalla" panose="02000000000000000000" pitchFamily="2" charset="-78"/>
      <p:regular r:id="rId38"/>
      <p:bold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12" userDrawn="1">
          <p15:clr>
            <a:srgbClr val="A4A3A4"/>
          </p15:clr>
        </p15:guide>
        <p15:guide id="4" pos="11208" userDrawn="1">
          <p15:clr>
            <a:srgbClr val="A4A3A4"/>
          </p15:clr>
        </p15:guide>
        <p15:guide id="5" orient="horz" pos="192" userDrawn="1">
          <p15:clr>
            <a:srgbClr val="A4A3A4"/>
          </p15:clr>
        </p15:guide>
        <p15:guide id="6" orient="horz" pos="6288" userDrawn="1">
          <p15:clr>
            <a:srgbClr val="A4A3A4"/>
          </p15:clr>
        </p15:guide>
        <p15:guide id="7" pos="5448" userDrawn="1">
          <p15:clr>
            <a:srgbClr val="A4A3A4"/>
          </p15:clr>
        </p15:guide>
        <p15:guide id="8" pos="6048" userDrawn="1">
          <p15:clr>
            <a:srgbClr val="A4A3A4"/>
          </p15:clr>
        </p15:guide>
        <p15:guide id="9" pos="2616" userDrawn="1">
          <p15:clr>
            <a:srgbClr val="A4A3A4"/>
          </p15:clr>
        </p15:guide>
        <p15:guide id="10" pos="3024" userDrawn="1">
          <p15:clr>
            <a:srgbClr val="A4A3A4"/>
          </p15:clr>
        </p15:guide>
        <p15:guide id="11" pos="8472" userDrawn="1">
          <p15:clr>
            <a:srgbClr val="A4A3A4"/>
          </p15:clr>
        </p15:guide>
        <p15:guide id="12" pos="8856" userDrawn="1">
          <p15:clr>
            <a:srgbClr val="A4A3A4"/>
          </p15:clr>
        </p15:guide>
        <p15:guide id="13" orient="horz" pos="5040" userDrawn="1">
          <p15:clr>
            <a:srgbClr val="A4A3A4"/>
          </p15:clr>
        </p15:guide>
        <p15:guide id="14" orient="horz" pos="1824" userDrawn="1">
          <p15:clr>
            <a:srgbClr val="A4A3A4"/>
          </p15:clr>
        </p15:guide>
        <p15:guide id="15" orient="horz" pos="4704" userDrawn="1">
          <p15:clr>
            <a:srgbClr val="A4A3A4"/>
          </p15:clr>
        </p15:guide>
        <p15:guide id="16" orient="horz" pos="3240" userDrawn="1">
          <p15:clr>
            <a:srgbClr val="A4A3A4"/>
          </p15:clr>
        </p15:guide>
        <p15:guide id="17" pos="480" userDrawn="1">
          <p15:clr>
            <a:srgbClr val="A4A3A4"/>
          </p15:clr>
        </p15:guide>
        <p15:guide id="18" pos="11040" userDrawn="1">
          <p15:clr>
            <a:srgbClr val="A4A3A4"/>
          </p15:clr>
        </p15:guide>
        <p15:guide id="19" orient="horz" pos="6000" userDrawn="1">
          <p15:clr>
            <a:srgbClr val="A4A3A4"/>
          </p15:clr>
        </p15:guide>
        <p15:guide id="20" orient="horz"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1"/>
    <a:srgbClr val="F5F5F5"/>
    <a:srgbClr val="EBEBEB"/>
    <a:srgbClr val="272727"/>
    <a:srgbClr val="1D1D1D"/>
    <a:srgbClr val="5A595A"/>
    <a:srgbClr val="A42F38"/>
    <a:srgbClr val="F3F5F7"/>
    <a:srgbClr val="FEF4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0" autoAdjust="0"/>
    <p:restoredTop sz="91279" autoAdjust="0"/>
  </p:normalViewPr>
  <p:slideViewPr>
    <p:cSldViewPr snapToGrid="0">
      <p:cViewPr varScale="1">
        <p:scale>
          <a:sx n="37" d="100"/>
          <a:sy n="37" d="100"/>
        </p:scale>
        <p:origin x="63" y="885"/>
      </p:cViewPr>
      <p:guideLst>
        <p:guide pos="5760"/>
        <p:guide pos="312"/>
        <p:guide pos="11208"/>
        <p:guide orient="horz" pos="192"/>
        <p:guide orient="horz" pos="6288"/>
        <p:guide pos="5448"/>
        <p:guide pos="6048"/>
        <p:guide pos="2616"/>
        <p:guide pos="3024"/>
        <p:guide pos="8472"/>
        <p:guide pos="8856"/>
        <p:guide orient="horz" pos="5040"/>
        <p:guide orient="horz" pos="1824"/>
        <p:guide orient="horz" pos="4704"/>
        <p:guide orient="horz" pos="3240"/>
        <p:guide pos="480"/>
        <p:guide pos="11040"/>
        <p:guide orient="horz" pos="6000"/>
        <p:guide orient="horz" pos="504"/>
      </p:guideLst>
    </p:cSldViewPr>
  </p:slideViewPr>
  <p:notesTextViewPr>
    <p:cViewPr>
      <p:scale>
        <a:sx n="100" d="100"/>
        <a:sy n="100" d="100"/>
      </p:scale>
      <p:origin x="0" y="0"/>
    </p:cViewPr>
  </p:notesTextViewPr>
  <p:sorterViewPr>
    <p:cViewPr>
      <p:scale>
        <a:sx n="75" d="100"/>
        <a:sy n="75" d="100"/>
      </p:scale>
      <p:origin x="0" y="-6144"/>
    </p:cViewPr>
  </p:sorterViewPr>
  <p:notesViewPr>
    <p:cSldViewPr snapToGrid="0" showGuide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EB80D4-9131-4CF7-91AF-C15870A52E7D}" type="datetimeFigureOut">
              <a:rPr lang="en-US" smtClean="0"/>
              <a:t>5/7/2024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0C161A-BB01-412D-AEED-DEA32A9E57F1}" type="slidenum">
              <a:rPr lang="en-US" smtClean="0"/>
              <a:t>‹#›</a:t>
            </a:fld>
            <a:endParaRPr lang="en-US"/>
          </a:p>
        </p:txBody>
      </p:sp>
    </p:spTree>
    <p:extLst>
      <p:ext uri="{BB962C8B-B14F-4D97-AF65-F5344CB8AC3E}">
        <p14:creationId xmlns:p14="http://schemas.microsoft.com/office/powerpoint/2010/main" val="75610600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49ABE-EA7F-46DB-A25A-084C67BECAE7}"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38EFB-67E9-4F3D-9DC5-90D203141A63}" type="slidenum">
              <a:rPr lang="en-US" smtClean="0"/>
              <a:t>‹#›</a:t>
            </a:fld>
            <a:endParaRPr lang="en-US"/>
          </a:p>
        </p:txBody>
      </p:sp>
    </p:spTree>
    <p:extLst>
      <p:ext uri="{BB962C8B-B14F-4D97-AF65-F5344CB8AC3E}">
        <p14:creationId xmlns:p14="http://schemas.microsoft.com/office/powerpoint/2010/main" val="27531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77400" y="0"/>
            <a:ext cx="8610600" cy="8947052"/>
          </a:xfrm>
          <a:custGeom>
            <a:avLst/>
            <a:gdLst>
              <a:gd name="connsiteX0" fmla="*/ 0 w 8610600"/>
              <a:gd name="connsiteY0" fmla="*/ 0 h 8947052"/>
              <a:gd name="connsiteX1" fmla="*/ 8610600 w 8610600"/>
              <a:gd name="connsiteY1" fmla="*/ 0 h 8947052"/>
              <a:gd name="connsiteX2" fmla="*/ 8610600 w 8610600"/>
              <a:gd name="connsiteY2" fmla="*/ 8947052 h 8947052"/>
              <a:gd name="connsiteX3" fmla="*/ 0 w 8610600"/>
              <a:gd name="connsiteY3" fmla="*/ 8947052 h 8947052"/>
            </a:gdLst>
            <a:ahLst/>
            <a:cxnLst>
              <a:cxn ang="0">
                <a:pos x="connsiteX0" y="connsiteY0"/>
              </a:cxn>
              <a:cxn ang="0">
                <a:pos x="connsiteX1" y="connsiteY1"/>
              </a:cxn>
              <a:cxn ang="0">
                <a:pos x="connsiteX2" y="connsiteY2"/>
              </a:cxn>
              <a:cxn ang="0">
                <a:pos x="connsiteX3" y="connsiteY3"/>
              </a:cxn>
            </a:cxnLst>
            <a:rect l="l" t="t" r="r" b="b"/>
            <a:pathLst>
              <a:path w="8610600" h="8947052">
                <a:moveTo>
                  <a:pt x="0" y="0"/>
                </a:moveTo>
                <a:lnTo>
                  <a:pt x="8610600" y="0"/>
                </a:lnTo>
                <a:lnTo>
                  <a:pt x="8610600" y="8947052"/>
                </a:lnTo>
                <a:lnTo>
                  <a:pt x="0" y="8947052"/>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3" name="Rectangle 2"/>
          <p:cNvSpPr/>
          <p:nvPr userDrawn="1"/>
        </p:nvSpPr>
        <p:spPr>
          <a:xfrm>
            <a:off x="9677400" y="8947052"/>
            <a:ext cx="8610600" cy="1339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Hind" panose="02000000000000000000" pitchFamily="2" charset="0"/>
              <a:ea typeface="Open Sans" panose="020B0606030504020204" pitchFamily="34" charset="0"/>
              <a:cs typeface="Hind" panose="02000000000000000000" pitchFamily="2" charset="0"/>
            </a:endParaRPr>
          </a:p>
        </p:txBody>
      </p:sp>
    </p:spTree>
    <p:extLst>
      <p:ext uri="{BB962C8B-B14F-4D97-AF65-F5344CB8AC3E}">
        <p14:creationId xmlns:p14="http://schemas.microsoft.com/office/powerpoint/2010/main" val="225234378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Image Shap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sp>
        <p:nvSpPr>
          <p:cNvPr id="14" name="Picture Placeholder 13"/>
          <p:cNvSpPr>
            <a:spLocks noGrp="1"/>
          </p:cNvSpPr>
          <p:nvPr>
            <p:ph type="pic" sz="quarter" idx="10"/>
          </p:nvPr>
        </p:nvSpPr>
        <p:spPr>
          <a:xfrm flipH="1">
            <a:off x="3771899" y="0"/>
            <a:ext cx="8983206" cy="5143500"/>
          </a:xfrm>
          <a:custGeom>
            <a:avLst/>
            <a:gdLst>
              <a:gd name="connsiteX0" fmla="*/ 0 w 8983207"/>
              <a:gd name="connsiteY0" fmla="*/ 0 h 5143500"/>
              <a:gd name="connsiteX1" fmla="*/ 8983207 w 8983207"/>
              <a:gd name="connsiteY1" fmla="*/ 0 h 5143500"/>
              <a:gd name="connsiteX2" fmla="*/ 8983207 w 8983207"/>
              <a:gd name="connsiteY2" fmla="*/ 2439548 h 5143500"/>
              <a:gd name="connsiteX3" fmla="*/ 6279255 w 8983207"/>
              <a:gd name="connsiteY3" fmla="*/ 5143500 h 5143500"/>
              <a:gd name="connsiteX4" fmla="*/ 0 w 898320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207" h="5143500">
                <a:moveTo>
                  <a:pt x="0" y="0"/>
                </a:moveTo>
                <a:lnTo>
                  <a:pt x="8983207" y="0"/>
                </a:lnTo>
                <a:lnTo>
                  <a:pt x="8983207" y="2439548"/>
                </a:lnTo>
                <a:cubicBezTo>
                  <a:pt x="8983207" y="3932899"/>
                  <a:pt x="7772607" y="5143500"/>
                  <a:pt x="6279255" y="5143500"/>
                </a:cubicBezTo>
                <a:lnTo>
                  <a:pt x="0" y="5143500"/>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2" name="Rectangle 11"/>
          <p:cNvSpPr/>
          <p:nvPr userDrawn="1"/>
        </p:nvSpPr>
        <p:spPr>
          <a:xfrm>
            <a:off x="12755105" y="0"/>
            <a:ext cx="5532895"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ontserrat" panose="00000500000000000000" pitchFamily="2" charset="0"/>
              <a:ea typeface="Open Sans" panose="020B0606030504020204" pitchFamily="34" charset="0"/>
              <a:cs typeface="Hind" panose="02000000000000000000" pitchFamily="2" charset="0"/>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126756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sp>
        <p:nvSpPr>
          <p:cNvPr id="10" name="Picture Placeholder 9"/>
          <p:cNvSpPr>
            <a:spLocks noGrp="1"/>
          </p:cNvSpPr>
          <p:nvPr>
            <p:ph type="pic" sz="quarter" idx="10"/>
          </p:nvPr>
        </p:nvSpPr>
        <p:spPr>
          <a:xfrm>
            <a:off x="9639300" y="838200"/>
            <a:ext cx="8648700" cy="5581650"/>
          </a:xfrm>
          <a:custGeom>
            <a:avLst/>
            <a:gdLst>
              <a:gd name="connsiteX0" fmla="*/ 0 w 8648700"/>
              <a:gd name="connsiteY0" fmla="*/ 0 h 5581650"/>
              <a:gd name="connsiteX1" fmla="*/ 8648700 w 8648700"/>
              <a:gd name="connsiteY1" fmla="*/ 0 h 5581650"/>
              <a:gd name="connsiteX2" fmla="*/ 8648700 w 8648700"/>
              <a:gd name="connsiteY2" fmla="*/ 5581650 h 5581650"/>
              <a:gd name="connsiteX3" fmla="*/ 0 w 8648700"/>
              <a:gd name="connsiteY3" fmla="*/ 5581650 h 5581650"/>
            </a:gdLst>
            <a:ahLst/>
            <a:cxnLst>
              <a:cxn ang="0">
                <a:pos x="connsiteX0" y="connsiteY0"/>
              </a:cxn>
              <a:cxn ang="0">
                <a:pos x="connsiteX1" y="connsiteY1"/>
              </a:cxn>
              <a:cxn ang="0">
                <a:pos x="connsiteX2" y="connsiteY2"/>
              </a:cxn>
              <a:cxn ang="0">
                <a:pos x="connsiteX3" y="connsiteY3"/>
              </a:cxn>
            </a:cxnLst>
            <a:rect l="l" t="t" r="r" b="b"/>
            <a:pathLst>
              <a:path w="8648700" h="5581650">
                <a:moveTo>
                  <a:pt x="0" y="0"/>
                </a:moveTo>
                <a:lnTo>
                  <a:pt x="8648700" y="0"/>
                </a:lnTo>
                <a:lnTo>
                  <a:pt x="8648700" y="5581650"/>
                </a:lnTo>
                <a:lnTo>
                  <a:pt x="0" y="5581650"/>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399747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Left Image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sp>
        <p:nvSpPr>
          <p:cNvPr id="12" name="Picture Placeholder 11"/>
          <p:cNvSpPr>
            <a:spLocks noGrp="1"/>
          </p:cNvSpPr>
          <p:nvPr>
            <p:ph type="pic" sz="quarter" idx="10"/>
          </p:nvPr>
        </p:nvSpPr>
        <p:spPr>
          <a:xfrm>
            <a:off x="10652420" y="1555370"/>
            <a:ext cx="6942222" cy="4305300"/>
          </a:xfrm>
          <a:custGeom>
            <a:avLst/>
            <a:gdLst>
              <a:gd name="connsiteX0" fmla="*/ 0 w 6942222"/>
              <a:gd name="connsiteY0" fmla="*/ 0 h 4305300"/>
              <a:gd name="connsiteX1" fmla="*/ 6942222 w 6942222"/>
              <a:gd name="connsiteY1" fmla="*/ 0 h 4305300"/>
              <a:gd name="connsiteX2" fmla="*/ 6942222 w 6942222"/>
              <a:gd name="connsiteY2" fmla="*/ 4305300 h 4305300"/>
              <a:gd name="connsiteX3" fmla="*/ 0 w 6942222"/>
              <a:gd name="connsiteY3" fmla="*/ 4305300 h 4305300"/>
            </a:gdLst>
            <a:ahLst/>
            <a:cxnLst>
              <a:cxn ang="0">
                <a:pos x="connsiteX0" y="connsiteY0"/>
              </a:cxn>
              <a:cxn ang="0">
                <a:pos x="connsiteX1" y="connsiteY1"/>
              </a:cxn>
              <a:cxn ang="0">
                <a:pos x="connsiteX2" y="connsiteY2"/>
              </a:cxn>
              <a:cxn ang="0">
                <a:pos x="connsiteX3" y="connsiteY3"/>
              </a:cxn>
            </a:cxnLst>
            <a:rect l="l" t="t" r="r" b="b"/>
            <a:pathLst>
              <a:path w="6942222" h="4305300">
                <a:moveTo>
                  <a:pt x="0" y="0"/>
                </a:moveTo>
                <a:lnTo>
                  <a:pt x="6942222" y="0"/>
                </a:lnTo>
                <a:lnTo>
                  <a:pt x="6942222" y="4305300"/>
                </a:lnTo>
                <a:lnTo>
                  <a:pt x="0" y="4305300"/>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6" name="Picture Placeholder 15"/>
          <p:cNvSpPr>
            <a:spLocks noGrp="1"/>
          </p:cNvSpPr>
          <p:nvPr>
            <p:ph type="pic" sz="quarter" idx="12"/>
          </p:nvPr>
        </p:nvSpPr>
        <p:spPr>
          <a:xfrm>
            <a:off x="10652420" y="6153437"/>
            <a:ext cx="3300664" cy="2362200"/>
          </a:xfrm>
          <a:custGeom>
            <a:avLst/>
            <a:gdLst>
              <a:gd name="connsiteX0" fmla="*/ 0 w 3300664"/>
              <a:gd name="connsiteY0" fmla="*/ 0 h 2362200"/>
              <a:gd name="connsiteX1" fmla="*/ 3300664 w 3300664"/>
              <a:gd name="connsiteY1" fmla="*/ 0 h 2362200"/>
              <a:gd name="connsiteX2" fmla="*/ 3300664 w 3300664"/>
              <a:gd name="connsiteY2" fmla="*/ 2362200 h 2362200"/>
              <a:gd name="connsiteX3" fmla="*/ 0 w 3300664"/>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300664" h="2362200">
                <a:moveTo>
                  <a:pt x="0" y="0"/>
                </a:moveTo>
                <a:lnTo>
                  <a:pt x="3300664" y="0"/>
                </a:lnTo>
                <a:lnTo>
                  <a:pt x="3300664" y="2362200"/>
                </a:lnTo>
                <a:lnTo>
                  <a:pt x="0" y="2362200"/>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4" name="Picture Placeholder 13"/>
          <p:cNvSpPr>
            <a:spLocks noGrp="1"/>
          </p:cNvSpPr>
          <p:nvPr>
            <p:ph type="pic" sz="quarter" idx="11"/>
          </p:nvPr>
        </p:nvSpPr>
        <p:spPr>
          <a:xfrm>
            <a:off x="14293978" y="6153436"/>
            <a:ext cx="3300664" cy="2362200"/>
          </a:xfrm>
          <a:custGeom>
            <a:avLst/>
            <a:gdLst>
              <a:gd name="connsiteX0" fmla="*/ 0 w 3300664"/>
              <a:gd name="connsiteY0" fmla="*/ 0 h 2362200"/>
              <a:gd name="connsiteX1" fmla="*/ 3300664 w 3300664"/>
              <a:gd name="connsiteY1" fmla="*/ 0 h 2362200"/>
              <a:gd name="connsiteX2" fmla="*/ 3300664 w 3300664"/>
              <a:gd name="connsiteY2" fmla="*/ 2362200 h 2362200"/>
              <a:gd name="connsiteX3" fmla="*/ 0 w 3300664"/>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300664" h="2362200">
                <a:moveTo>
                  <a:pt x="0" y="0"/>
                </a:moveTo>
                <a:lnTo>
                  <a:pt x="3300664" y="0"/>
                </a:lnTo>
                <a:lnTo>
                  <a:pt x="3300664" y="2362200"/>
                </a:lnTo>
                <a:lnTo>
                  <a:pt x="0" y="2362200"/>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297119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248388" y="3636522"/>
            <a:ext cx="4618492" cy="2247254"/>
          </a:xfrm>
          <a:custGeom>
            <a:avLst/>
            <a:gdLst>
              <a:gd name="connsiteX0" fmla="*/ 0 w 4618492"/>
              <a:gd name="connsiteY0" fmla="*/ 0 h 2247254"/>
              <a:gd name="connsiteX1" fmla="*/ 4618492 w 4618492"/>
              <a:gd name="connsiteY1" fmla="*/ 0 h 2247254"/>
              <a:gd name="connsiteX2" fmla="*/ 4618492 w 4618492"/>
              <a:gd name="connsiteY2" fmla="*/ 2247254 h 2247254"/>
              <a:gd name="connsiteX3" fmla="*/ 0 w 4618492"/>
              <a:gd name="connsiteY3" fmla="*/ 2247254 h 2247254"/>
            </a:gdLst>
            <a:ahLst/>
            <a:cxnLst>
              <a:cxn ang="0">
                <a:pos x="connsiteX0" y="connsiteY0"/>
              </a:cxn>
              <a:cxn ang="0">
                <a:pos x="connsiteX1" y="connsiteY1"/>
              </a:cxn>
              <a:cxn ang="0">
                <a:pos x="connsiteX2" y="connsiteY2"/>
              </a:cxn>
              <a:cxn ang="0">
                <a:pos x="connsiteX3" y="connsiteY3"/>
              </a:cxn>
            </a:cxnLst>
            <a:rect l="l" t="t" r="r" b="b"/>
            <a:pathLst>
              <a:path w="4618492" h="2247254">
                <a:moveTo>
                  <a:pt x="0" y="0"/>
                </a:moveTo>
                <a:lnTo>
                  <a:pt x="4618492" y="0"/>
                </a:lnTo>
                <a:lnTo>
                  <a:pt x="4618492" y="2247254"/>
                </a:lnTo>
                <a:lnTo>
                  <a:pt x="0" y="2247254"/>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5" name="Picture Placeholder 14"/>
          <p:cNvSpPr>
            <a:spLocks noGrp="1"/>
          </p:cNvSpPr>
          <p:nvPr>
            <p:ph type="pic" sz="quarter" idx="11"/>
          </p:nvPr>
        </p:nvSpPr>
        <p:spPr>
          <a:xfrm>
            <a:off x="6834754" y="3644453"/>
            <a:ext cx="4618492" cy="2247254"/>
          </a:xfrm>
          <a:custGeom>
            <a:avLst/>
            <a:gdLst>
              <a:gd name="connsiteX0" fmla="*/ 0 w 4618492"/>
              <a:gd name="connsiteY0" fmla="*/ 0 h 2247254"/>
              <a:gd name="connsiteX1" fmla="*/ 4618492 w 4618492"/>
              <a:gd name="connsiteY1" fmla="*/ 0 h 2247254"/>
              <a:gd name="connsiteX2" fmla="*/ 4618492 w 4618492"/>
              <a:gd name="connsiteY2" fmla="*/ 2247254 h 2247254"/>
              <a:gd name="connsiteX3" fmla="*/ 0 w 4618492"/>
              <a:gd name="connsiteY3" fmla="*/ 2247254 h 2247254"/>
            </a:gdLst>
            <a:ahLst/>
            <a:cxnLst>
              <a:cxn ang="0">
                <a:pos x="connsiteX0" y="connsiteY0"/>
              </a:cxn>
              <a:cxn ang="0">
                <a:pos x="connsiteX1" y="connsiteY1"/>
              </a:cxn>
              <a:cxn ang="0">
                <a:pos x="connsiteX2" y="connsiteY2"/>
              </a:cxn>
              <a:cxn ang="0">
                <a:pos x="connsiteX3" y="connsiteY3"/>
              </a:cxn>
            </a:cxnLst>
            <a:rect l="l" t="t" r="r" b="b"/>
            <a:pathLst>
              <a:path w="4618492" h="2247254">
                <a:moveTo>
                  <a:pt x="0" y="0"/>
                </a:moveTo>
                <a:lnTo>
                  <a:pt x="4618492" y="0"/>
                </a:lnTo>
                <a:lnTo>
                  <a:pt x="4618492" y="2247254"/>
                </a:lnTo>
                <a:lnTo>
                  <a:pt x="0" y="2247254"/>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6" name="Picture Placeholder 15"/>
          <p:cNvSpPr>
            <a:spLocks noGrp="1"/>
          </p:cNvSpPr>
          <p:nvPr>
            <p:ph type="pic" sz="quarter" idx="12"/>
          </p:nvPr>
        </p:nvSpPr>
        <p:spPr>
          <a:xfrm>
            <a:off x="12421120" y="3644453"/>
            <a:ext cx="4618492" cy="2247254"/>
          </a:xfrm>
          <a:custGeom>
            <a:avLst/>
            <a:gdLst>
              <a:gd name="connsiteX0" fmla="*/ 0 w 4618492"/>
              <a:gd name="connsiteY0" fmla="*/ 0 h 2247254"/>
              <a:gd name="connsiteX1" fmla="*/ 4618492 w 4618492"/>
              <a:gd name="connsiteY1" fmla="*/ 0 h 2247254"/>
              <a:gd name="connsiteX2" fmla="*/ 4618492 w 4618492"/>
              <a:gd name="connsiteY2" fmla="*/ 2247254 h 2247254"/>
              <a:gd name="connsiteX3" fmla="*/ 0 w 4618492"/>
              <a:gd name="connsiteY3" fmla="*/ 2247254 h 2247254"/>
            </a:gdLst>
            <a:ahLst/>
            <a:cxnLst>
              <a:cxn ang="0">
                <a:pos x="connsiteX0" y="connsiteY0"/>
              </a:cxn>
              <a:cxn ang="0">
                <a:pos x="connsiteX1" y="connsiteY1"/>
              </a:cxn>
              <a:cxn ang="0">
                <a:pos x="connsiteX2" y="connsiteY2"/>
              </a:cxn>
              <a:cxn ang="0">
                <a:pos x="connsiteX3" y="connsiteY3"/>
              </a:cxn>
            </a:cxnLst>
            <a:rect l="l" t="t" r="r" b="b"/>
            <a:pathLst>
              <a:path w="4618492" h="2247254">
                <a:moveTo>
                  <a:pt x="0" y="0"/>
                </a:moveTo>
                <a:lnTo>
                  <a:pt x="4618492" y="0"/>
                </a:lnTo>
                <a:lnTo>
                  <a:pt x="4618492" y="2247254"/>
                </a:lnTo>
                <a:lnTo>
                  <a:pt x="0" y="2247254"/>
                </a:ln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24098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s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009511" y="3686660"/>
            <a:ext cx="3899124" cy="3792609"/>
          </a:xfrm>
          <a:custGeom>
            <a:avLst/>
            <a:gdLst>
              <a:gd name="connsiteX0" fmla="*/ 123017 w 3899124"/>
              <a:gd name="connsiteY0" fmla="*/ 0 h 3792609"/>
              <a:gd name="connsiteX1" fmla="*/ 3776107 w 3899124"/>
              <a:gd name="connsiteY1" fmla="*/ 0 h 3792609"/>
              <a:gd name="connsiteX2" fmla="*/ 3899124 w 3899124"/>
              <a:gd name="connsiteY2" fmla="*/ 117535 h 3792609"/>
              <a:gd name="connsiteX3" fmla="*/ 3899124 w 3899124"/>
              <a:gd name="connsiteY3" fmla="*/ 3792609 h 3792609"/>
              <a:gd name="connsiteX4" fmla="*/ 0 w 3899124"/>
              <a:gd name="connsiteY4" fmla="*/ 3792609 h 3792609"/>
              <a:gd name="connsiteX5" fmla="*/ 0 w 3899124"/>
              <a:gd name="connsiteY5" fmla="*/ 117535 h 3792609"/>
              <a:gd name="connsiteX6" fmla="*/ 123017 w 3899124"/>
              <a:gd name="connsiteY6" fmla="*/ 0 h 379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124" h="3792609">
                <a:moveTo>
                  <a:pt x="123017" y="0"/>
                </a:moveTo>
                <a:lnTo>
                  <a:pt x="3776107" y="0"/>
                </a:lnTo>
                <a:cubicBezTo>
                  <a:pt x="3844047" y="0"/>
                  <a:pt x="3899124" y="52623"/>
                  <a:pt x="3899124" y="117535"/>
                </a:cubicBezTo>
                <a:lnTo>
                  <a:pt x="3899124" y="3792609"/>
                </a:lnTo>
                <a:lnTo>
                  <a:pt x="0" y="3792609"/>
                </a:lnTo>
                <a:lnTo>
                  <a:pt x="0" y="117535"/>
                </a:lnTo>
                <a:cubicBezTo>
                  <a:pt x="0" y="52623"/>
                  <a:pt x="55077" y="0"/>
                  <a:pt x="123017"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7" name="Picture Placeholder 16"/>
          <p:cNvSpPr>
            <a:spLocks noGrp="1"/>
          </p:cNvSpPr>
          <p:nvPr>
            <p:ph type="pic" sz="quarter" idx="11"/>
          </p:nvPr>
        </p:nvSpPr>
        <p:spPr>
          <a:xfrm>
            <a:off x="5076676" y="3686660"/>
            <a:ext cx="3899124" cy="3792609"/>
          </a:xfrm>
          <a:custGeom>
            <a:avLst/>
            <a:gdLst>
              <a:gd name="connsiteX0" fmla="*/ 123017 w 3899124"/>
              <a:gd name="connsiteY0" fmla="*/ 0 h 3792609"/>
              <a:gd name="connsiteX1" fmla="*/ 3776107 w 3899124"/>
              <a:gd name="connsiteY1" fmla="*/ 0 h 3792609"/>
              <a:gd name="connsiteX2" fmla="*/ 3899124 w 3899124"/>
              <a:gd name="connsiteY2" fmla="*/ 117535 h 3792609"/>
              <a:gd name="connsiteX3" fmla="*/ 3899124 w 3899124"/>
              <a:gd name="connsiteY3" fmla="*/ 3792609 h 3792609"/>
              <a:gd name="connsiteX4" fmla="*/ 0 w 3899124"/>
              <a:gd name="connsiteY4" fmla="*/ 3792609 h 3792609"/>
              <a:gd name="connsiteX5" fmla="*/ 0 w 3899124"/>
              <a:gd name="connsiteY5" fmla="*/ 117535 h 3792609"/>
              <a:gd name="connsiteX6" fmla="*/ 123017 w 3899124"/>
              <a:gd name="connsiteY6" fmla="*/ 0 h 379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124" h="3792609">
                <a:moveTo>
                  <a:pt x="123017" y="0"/>
                </a:moveTo>
                <a:lnTo>
                  <a:pt x="3776107" y="0"/>
                </a:lnTo>
                <a:cubicBezTo>
                  <a:pt x="3844047" y="0"/>
                  <a:pt x="3899124" y="52623"/>
                  <a:pt x="3899124" y="117535"/>
                </a:cubicBezTo>
                <a:lnTo>
                  <a:pt x="3899124" y="3792609"/>
                </a:lnTo>
                <a:lnTo>
                  <a:pt x="0" y="3792609"/>
                </a:lnTo>
                <a:lnTo>
                  <a:pt x="0" y="117535"/>
                </a:lnTo>
                <a:cubicBezTo>
                  <a:pt x="0" y="52623"/>
                  <a:pt x="55077" y="0"/>
                  <a:pt x="123017"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8" name="Picture Placeholder 17"/>
          <p:cNvSpPr>
            <a:spLocks noGrp="1"/>
          </p:cNvSpPr>
          <p:nvPr>
            <p:ph type="pic" sz="quarter" idx="12"/>
          </p:nvPr>
        </p:nvSpPr>
        <p:spPr>
          <a:xfrm>
            <a:off x="9144000" y="3686660"/>
            <a:ext cx="3899124" cy="3792609"/>
          </a:xfrm>
          <a:custGeom>
            <a:avLst/>
            <a:gdLst>
              <a:gd name="connsiteX0" fmla="*/ 123017 w 3899124"/>
              <a:gd name="connsiteY0" fmla="*/ 0 h 3792609"/>
              <a:gd name="connsiteX1" fmla="*/ 3776107 w 3899124"/>
              <a:gd name="connsiteY1" fmla="*/ 0 h 3792609"/>
              <a:gd name="connsiteX2" fmla="*/ 3899124 w 3899124"/>
              <a:gd name="connsiteY2" fmla="*/ 117535 h 3792609"/>
              <a:gd name="connsiteX3" fmla="*/ 3899124 w 3899124"/>
              <a:gd name="connsiteY3" fmla="*/ 3792609 h 3792609"/>
              <a:gd name="connsiteX4" fmla="*/ 0 w 3899124"/>
              <a:gd name="connsiteY4" fmla="*/ 3792609 h 3792609"/>
              <a:gd name="connsiteX5" fmla="*/ 0 w 3899124"/>
              <a:gd name="connsiteY5" fmla="*/ 117535 h 3792609"/>
              <a:gd name="connsiteX6" fmla="*/ 123017 w 3899124"/>
              <a:gd name="connsiteY6" fmla="*/ 0 h 379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124" h="3792609">
                <a:moveTo>
                  <a:pt x="123017" y="0"/>
                </a:moveTo>
                <a:lnTo>
                  <a:pt x="3776107" y="0"/>
                </a:lnTo>
                <a:cubicBezTo>
                  <a:pt x="3844047" y="0"/>
                  <a:pt x="3899124" y="52623"/>
                  <a:pt x="3899124" y="117535"/>
                </a:cubicBezTo>
                <a:lnTo>
                  <a:pt x="3899124" y="3792609"/>
                </a:lnTo>
                <a:lnTo>
                  <a:pt x="0" y="3792609"/>
                </a:lnTo>
                <a:lnTo>
                  <a:pt x="0" y="117535"/>
                </a:lnTo>
                <a:cubicBezTo>
                  <a:pt x="0" y="52623"/>
                  <a:pt x="55077" y="0"/>
                  <a:pt x="123017"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9" name="Picture Placeholder 18"/>
          <p:cNvSpPr>
            <a:spLocks noGrp="1"/>
          </p:cNvSpPr>
          <p:nvPr>
            <p:ph type="pic" sz="quarter" idx="13"/>
          </p:nvPr>
        </p:nvSpPr>
        <p:spPr>
          <a:xfrm>
            <a:off x="13211006" y="3686660"/>
            <a:ext cx="3899123" cy="3792609"/>
          </a:xfrm>
          <a:custGeom>
            <a:avLst/>
            <a:gdLst>
              <a:gd name="connsiteX0" fmla="*/ 123017 w 3899123"/>
              <a:gd name="connsiteY0" fmla="*/ 0 h 3792609"/>
              <a:gd name="connsiteX1" fmla="*/ 3776107 w 3899123"/>
              <a:gd name="connsiteY1" fmla="*/ 0 h 3792609"/>
              <a:gd name="connsiteX2" fmla="*/ 3899123 w 3899123"/>
              <a:gd name="connsiteY2" fmla="*/ 117535 h 3792609"/>
              <a:gd name="connsiteX3" fmla="*/ 3899123 w 3899123"/>
              <a:gd name="connsiteY3" fmla="*/ 3792609 h 3792609"/>
              <a:gd name="connsiteX4" fmla="*/ 0 w 3899123"/>
              <a:gd name="connsiteY4" fmla="*/ 3792609 h 3792609"/>
              <a:gd name="connsiteX5" fmla="*/ 0 w 3899123"/>
              <a:gd name="connsiteY5" fmla="*/ 117535 h 3792609"/>
              <a:gd name="connsiteX6" fmla="*/ 123017 w 3899123"/>
              <a:gd name="connsiteY6" fmla="*/ 0 h 379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123" h="3792609">
                <a:moveTo>
                  <a:pt x="123017" y="0"/>
                </a:moveTo>
                <a:lnTo>
                  <a:pt x="3776107" y="0"/>
                </a:lnTo>
                <a:cubicBezTo>
                  <a:pt x="3844047" y="0"/>
                  <a:pt x="3899123" y="52623"/>
                  <a:pt x="3899123" y="117535"/>
                </a:cubicBezTo>
                <a:lnTo>
                  <a:pt x="3899123" y="3792609"/>
                </a:lnTo>
                <a:lnTo>
                  <a:pt x="0" y="3792609"/>
                </a:lnTo>
                <a:lnTo>
                  <a:pt x="0" y="117535"/>
                </a:lnTo>
                <a:cubicBezTo>
                  <a:pt x="0" y="52623"/>
                  <a:pt x="55077" y="0"/>
                  <a:pt x="123017"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dirty="0"/>
          </a:p>
        </p:txBody>
      </p:sp>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224985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Image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sp>
        <p:nvSpPr>
          <p:cNvPr id="7" name="Rounded Rectangle 6"/>
          <p:cNvSpPr/>
          <p:nvPr userDrawn="1"/>
        </p:nvSpPr>
        <p:spPr>
          <a:xfrm>
            <a:off x="4348493" y="6411226"/>
            <a:ext cx="1725968" cy="2450204"/>
          </a:xfrm>
          <a:prstGeom prst="roundRect">
            <a:avLst>
              <a:gd name="adj" fmla="val 15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ontserrat" panose="00000500000000000000" pitchFamily="2" charset="0"/>
              <a:ea typeface="Open Sans" panose="020B0606030504020204" pitchFamily="34" charset="0"/>
              <a:cs typeface="Hind" panose="02000000000000000000" pitchFamily="2" charset="0"/>
            </a:endParaRPr>
          </a:p>
        </p:txBody>
      </p:sp>
      <p:sp>
        <p:nvSpPr>
          <p:cNvPr id="14" name="Picture Placeholder 13"/>
          <p:cNvSpPr>
            <a:spLocks noGrp="1"/>
          </p:cNvSpPr>
          <p:nvPr>
            <p:ph type="pic" sz="quarter" idx="11"/>
          </p:nvPr>
        </p:nvSpPr>
        <p:spPr>
          <a:xfrm>
            <a:off x="1665416" y="2438400"/>
            <a:ext cx="3971104" cy="6065880"/>
          </a:xfrm>
          <a:custGeom>
            <a:avLst/>
            <a:gdLst>
              <a:gd name="connsiteX0" fmla="*/ 454016 w 3971104"/>
              <a:gd name="connsiteY0" fmla="*/ 0 h 6065880"/>
              <a:gd name="connsiteX1" fmla="*/ 3517088 w 3971104"/>
              <a:gd name="connsiteY1" fmla="*/ 0 h 6065880"/>
              <a:gd name="connsiteX2" fmla="*/ 3971104 w 3971104"/>
              <a:gd name="connsiteY2" fmla="*/ 454016 h 6065880"/>
              <a:gd name="connsiteX3" fmla="*/ 3971104 w 3971104"/>
              <a:gd name="connsiteY3" fmla="*/ 5611864 h 6065880"/>
              <a:gd name="connsiteX4" fmla="*/ 3517088 w 3971104"/>
              <a:gd name="connsiteY4" fmla="*/ 6065880 h 6065880"/>
              <a:gd name="connsiteX5" fmla="*/ 454016 w 3971104"/>
              <a:gd name="connsiteY5" fmla="*/ 6065880 h 6065880"/>
              <a:gd name="connsiteX6" fmla="*/ 0 w 3971104"/>
              <a:gd name="connsiteY6" fmla="*/ 5611864 h 6065880"/>
              <a:gd name="connsiteX7" fmla="*/ 0 w 3971104"/>
              <a:gd name="connsiteY7" fmla="*/ 3528163 h 6065880"/>
              <a:gd name="connsiteX8" fmla="*/ 691806 w 3971104"/>
              <a:gd name="connsiteY8" fmla="*/ 3528163 h 6065880"/>
              <a:gd name="connsiteX9" fmla="*/ 996810 w 3971104"/>
              <a:gd name="connsiteY9" fmla="*/ 3223159 h 6065880"/>
              <a:gd name="connsiteX10" fmla="*/ 996810 w 3971104"/>
              <a:gd name="connsiteY10" fmla="*/ 1003001 h 6065880"/>
              <a:gd name="connsiteX11" fmla="*/ 691806 w 3971104"/>
              <a:gd name="connsiteY11" fmla="*/ 697997 h 6065880"/>
              <a:gd name="connsiteX12" fmla="*/ 0 w 3971104"/>
              <a:gd name="connsiteY12" fmla="*/ 697997 h 6065880"/>
              <a:gd name="connsiteX13" fmla="*/ 0 w 3971104"/>
              <a:gd name="connsiteY13" fmla="*/ 454016 h 6065880"/>
              <a:gd name="connsiteX14" fmla="*/ 454016 w 3971104"/>
              <a:gd name="connsiteY14" fmla="*/ 0 h 606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104" h="6065880">
                <a:moveTo>
                  <a:pt x="454016" y="0"/>
                </a:moveTo>
                <a:lnTo>
                  <a:pt x="3517088" y="0"/>
                </a:lnTo>
                <a:cubicBezTo>
                  <a:pt x="3767834" y="0"/>
                  <a:pt x="3971104" y="203270"/>
                  <a:pt x="3971104" y="454016"/>
                </a:cubicBezTo>
                <a:lnTo>
                  <a:pt x="3971104" y="5611864"/>
                </a:lnTo>
                <a:cubicBezTo>
                  <a:pt x="3971104" y="5862610"/>
                  <a:pt x="3767834" y="6065880"/>
                  <a:pt x="3517088" y="6065880"/>
                </a:cubicBezTo>
                <a:lnTo>
                  <a:pt x="454016" y="6065880"/>
                </a:lnTo>
                <a:cubicBezTo>
                  <a:pt x="203270" y="6065880"/>
                  <a:pt x="0" y="5862610"/>
                  <a:pt x="0" y="5611864"/>
                </a:cubicBezTo>
                <a:lnTo>
                  <a:pt x="0" y="3528163"/>
                </a:lnTo>
                <a:lnTo>
                  <a:pt x="691806" y="3528163"/>
                </a:lnTo>
                <a:cubicBezTo>
                  <a:pt x="860255" y="3528163"/>
                  <a:pt x="996810" y="3391608"/>
                  <a:pt x="996810" y="3223159"/>
                </a:cubicBezTo>
                <a:lnTo>
                  <a:pt x="996810" y="1003001"/>
                </a:lnTo>
                <a:cubicBezTo>
                  <a:pt x="996810" y="834552"/>
                  <a:pt x="860255" y="697997"/>
                  <a:pt x="691806" y="697997"/>
                </a:cubicBezTo>
                <a:lnTo>
                  <a:pt x="0" y="697997"/>
                </a:lnTo>
                <a:lnTo>
                  <a:pt x="0" y="454016"/>
                </a:lnTo>
                <a:cubicBezTo>
                  <a:pt x="0" y="203270"/>
                  <a:pt x="203270" y="0"/>
                  <a:pt x="454016"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sp>
        <p:nvSpPr>
          <p:cNvPr id="13" name="Picture Placeholder 12"/>
          <p:cNvSpPr>
            <a:spLocks noGrp="1"/>
          </p:cNvSpPr>
          <p:nvPr>
            <p:ph type="pic" sz="quarter" idx="10"/>
          </p:nvPr>
        </p:nvSpPr>
        <p:spPr>
          <a:xfrm>
            <a:off x="821522" y="3326378"/>
            <a:ext cx="1725968" cy="2450204"/>
          </a:xfrm>
          <a:custGeom>
            <a:avLst/>
            <a:gdLst>
              <a:gd name="connsiteX0" fmla="*/ 264056 w 1725968"/>
              <a:gd name="connsiteY0" fmla="*/ 0 h 2450204"/>
              <a:gd name="connsiteX1" fmla="*/ 1461912 w 1725968"/>
              <a:gd name="connsiteY1" fmla="*/ 0 h 2450204"/>
              <a:gd name="connsiteX2" fmla="*/ 1725968 w 1725968"/>
              <a:gd name="connsiteY2" fmla="*/ 264056 h 2450204"/>
              <a:gd name="connsiteX3" fmla="*/ 1725968 w 1725968"/>
              <a:gd name="connsiteY3" fmla="*/ 2186148 h 2450204"/>
              <a:gd name="connsiteX4" fmla="*/ 1461912 w 1725968"/>
              <a:gd name="connsiteY4" fmla="*/ 2450204 h 2450204"/>
              <a:gd name="connsiteX5" fmla="*/ 264056 w 1725968"/>
              <a:gd name="connsiteY5" fmla="*/ 2450204 h 2450204"/>
              <a:gd name="connsiteX6" fmla="*/ 0 w 1725968"/>
              <a:gd name="connsiteY6" fmla="*/ 2186148 h 2450204"/>
              <a:gd name="connsiteX7" fmla="*/ 0 w 1725968"/>
              <a:gd name="connsiteY7" fmla="*/ 264056 h 2450204"/>
              <a:gd name="connsiteX8" fmla="*/ 264056 w 1725968"/>
              <a:gd name="connsiteY8" fmla="*/ 0 h 2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968" h="2450204">
                <a:moveTo>
                  <a:pt x="264056" y="0"/>
                </a:moveTo>
                <a:lnTo>
                  <a:pt x="1461912" y="0"/>
                </a:lnTo>
                <a:cubicBezTo>
                  <a:pt x="1607746" y="0"/>
                  <a:pt x="1725968" y="118222"/>
                  <a:pt x="1725968" y="264056"/>
                </a:cubicBezTo>
                <a:lnTo>
                  <a:pt x="1725968" y="2186148"/>
                </a:lnTo>
                <a:cubicBezTo>
                  <a:pt x="1725968" y="2331982"/>
                  <a:pt x="1607746" y="2450204"/>
                  <a:pt x="1461912" y="2450204"/>
                </a:cubicBezTo>
                <a:lnTo>
                  <a:pt x="264056" y="2450204"/>
                </a:lnTo>
                <a:cubicBezTo>
                  <a:pt x="118222" y="2450204"/>
                  <a:pt x="0" y="2331982"/>
                  <a:pt x="0" y="2186148"/>
                </a:cubicBezTo>
                <a:lnTo>
                  <a:pt x="0" y="264056"/>
                </a:lnTo>
                <a:cubicBezTo>
                  <a:pt x="0" y="118222"/>
                  <a:pt x="118222" y="0"/>
                  <a:pt x="264056" y="0"/>
                </a:cubicBezTo>
                <a:close/>
              </a:path>
            </a:pathLst>
          </a:custGeom>
          <a:solidFill>
            <a:schemeClr val="accent3"/>
          </a:solidFill>
        </p:spPr>
        <p:txBody>
          <a:bodyPr wrap="square">
            <a:noAutofit/>
          </a:bodyPr>
          <a:lstStyle>
            <a:lvl1pPr>
              <a:defRPr sz="2000">
                <a:solidFill>
                  <a:schemeClr val="tx1">
                    <a:lumMod val="65000"/>
                    <a:lumOff val="35000"/>
                  </a:schemeClr>
                </a:solidFill>
                <a:latin typeface="Montserrat" panose="00000500000000000000" pitchFamily="2" charset="0"/>
              </a:defRPr>
            </a:lvl1pPr>
          </a:lstStyle>
          <a:p>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86077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9E542-5441-4FD5-B5AF-E85D98887E5A}"/>
              </a:ext>
            </a:extLst>
          </p:cNvPr>
          <p:cNvSpPr txBox="1"/>
          <p:nvPr userDrawn="1"/>
        </p:nvSpPr>
        <p:spPr>
          <a:xfrm>
            <a:off x="16853280" y="9524933"/>
            <a:ext cx="741362" cy="338554"/>
          </a:xfrm>
          <a:prstGeom prst="rect">
            <a:avLst/>
          </a:prstGeom>
          <a:noFill/>
        </p:spPr>
        <p:txBody>
          <a:bodyPr wrap="square" rtlCol="0">
            <a:spAutoFit/>
          </a:bodyPr>
          <a:lstStyle/>
          <a:p>
            <a:pPr algn="r">
              <a:lnSpc>
                <a:spcPct val="100000"/>
              </a:lnSpc>
            </a:pPr>
            <a:fld id="{053AF736-7E02-453C-8401-EE2FD8C15F14}" type="slidenum">
              <a:rPr lang="en-US" sz="1600" smtClean="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pPr algn="r">
                <a:lnSpc>
                  <a:spcPct val="100000"/>
                </a:lnSpc>
              </a:pPr>
              <a:t>‹#›</a:t>
            </a:fld>
            <a:endPar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endParaRPr>
          </a:p>
        </p:txBody>
      </p:sp>
      <p:sp>
        <p:nvSpPr>
          <p:cNvPr id="5" name="TextBox 4">
            <a:extLst>
              <a:ext uri="{FF2B5EF4-FFF2-40B4-BE49-F238E27FC236}">
                <a16:creationId xmlns:a16="http://schemas.microsoft.com/office/drawing/2014/main" id="{6A7B202B-B8F0-4BAA-AAFA-3A4CAA4A0B65}"/>
              </a:ext>
            </a:extLst>
          </p:cNvPr>
          <p:cNvSpPr txBox="1"/>
          <p:nvPr userDrawn="1"/>
        </p:nvSpPr>
        <p:spPr>
          <a:xfrm>
            <a:off x="15499051" y="9524933"/>
            <a:ext cx="1579562" cy="338554"/>
          </a:xfrm>
          <a:prstGeom prst="rect">
            <a:avLst/>
          </a:prstGeom>
          <a:noFill/>
        </p:spPr>
        <p:txBody>
          <a:bodyPr wrap="square" rtlCol="0">
            <a:spAutoFit/>
          </a:bodyPr>
          <a:lstStyle/>
          <a:p>
            <a:pPr algn="r">
              <a:lnSpc>
                <a:spcPct val="100000"/>
              </a:lnSpc>
            </a:pPr>
            <a:r>
              <a:rPr lang="en-US" sz="160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Page</a:t>
            </a:r>
          </a:p>
        </p:txBody>
      </p:sp>
      <p:sp>
        <p:nvSpPr>
          <p:cNvPr id="6" name="TextBox 5">
            <a:extLst>
              <a:ext uri="{FF2B5EF4-FFF2-40B4-BE49-F238E27FC236}">
                <a16:creationId xmlns:a16="http://schemas.microsoft.com/office/drawing/2014/main" id="{AFDA31C6-F204-4E81-AEA4-62B24DC21A86}"/>
              </a:ext>
            </a:extLst>
          </p:cNvPr>
          <p:cNvSpPr txBox="1"/>
          <p:nvPr userDrawn="1"/>
        </p:nvSpPr>
        <p:spPr>
          <a:xfrm>
            <a:off x="787853" y="9524933"/>
            <a:ext cx="3724277" cy="338554"/>
          </a:xfrm>
          <a:prstGeom prst="rect">
            <a:avLst/>
          </a:prstGeom>
          <a:noFill/>
        </p:spPr>
        <p:txBody>
          <a:bodyPr wrap="square" rtlCol="0">
            <a:spAutoFit/>
          </a:bodyPr>
          <a:lstStyle/>
          <a:p>
            <a:pPr>
              <a:lnSpc>
                <a:spcPct val="100000"/>
              </a:lnSpc>
            </a:pPr>
            <a:r>
              <a:rPr lang="en-US" sz="1600" spc="0" dirty="0">
                <a:solidFill>
                  <a:schemeClr val="tx1">
                    <a:lumMod val="50000"/>
                    <a:lumOff val="50000"/>
                  </a:schemeClr>
                </a:solidFill>
                <a:latin typeface="Montserrat" panose="00000500000000000000" pitchFamily="2" charset="0"/>
                <a:ea typeface="Inter" panose="02000503000000020004" pitchFamily="2" charset="0"/>
                <a:cs typeface="Hind" panose="02000000000000000000" pitchFamily="2" charset="0"/>
              </a:rPr>
              <a:t>RS/M Training Academy</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1522" y="460556"/>
            <a:ext cx="1967428" cy="982677"/>
          </a:xfrm>
          <a:prstGeom prst="rect">
            <a:avLst/>
          </a:prstGeom>
        </p:spPr>
      </p:pic>
    </p:spTree>
    <p:extLst>
      <p:ext uri="{BB962C8B-B14F-4D97-AF65-F5344CB8AC3E}">
        <p14:creationId xmlns:p14="http://schemas.microsoft.com/office/powerpoint/2010/main" val="98955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852862"/>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587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64" r:id="rId8"/>
    <p:sldLayoutId id="2147483667" r:id="rId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9426"/>
            <a:ext cx="18288000" cy="8480492"/>
          </a:xfrm>
          <a:prstGeom prst="rect">
            <a:avLst/>
          </a:prstGeom>
          <a:blipFill>
            <a:blip r:embed="rId2"/>
            <a:srcRect/>
            <a:stretch>
              <a:fillRect t="-21882" b="-21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5" name="Rectangle 4"/>
          <p:cNvSpPr/>
          <p:nvPr/>
        </p:nvSpPr>
        <p:spPr>
          <a:xfrm>
            <a:off x="-9556" y="9427"/>
            <a:ext cx="18307112" cy="8899605"/>
          </a:xfrm>
          <a:prstGeom prst="rect">
            <a:avLst/>
          </a:prstGeom>
          <a:solidFill>
            <a:srgbClr val="0A0A0A">
              <a:alpha val="6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kern="0" dirty="0">
              <a:solidFill>
                <a:prstClr val="black">
                  <a:lumMod val="75000"/>
                  <a:lumOff val="25000"/>
                </a:prst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6" name="Rectangle 5"/>
          <p:cNvSpPr/>
          <p:nvPr/>
        </p:nvSpPr>
        <p:spPr>
          <a:xfrm>
            <a:off x="0" y="8489919"/>
            <a:ext cx="18288000" cy="1825820"/>
          </a:xfrm>
          <a:prstGeom prst="rect">
            <a:avLst/>
          </a:prstGeom>
          <a:solidFill>
            <a:srgbClr val="27272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kern="0" dirty="0">
              <a:solidFill>
                <a:prstClr val="black">
                  <a:lumMod val="75000"/>
                  <a:lumOff val="25000"/>
                </a:prst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7" name="Rectangle 6"/>
          <p:cNvSpPr/>
          <p:nvPr/>
        </p:nvSpPr>
        <p:spPr>
          <a:xfrm>
            <a:off x="13266821" y="7533012"/>
            <a:ext cx="5021179" cy="95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8" name="TextBox 7">
            <a:extLst>
              <a:ext uri="{FF2B5EF4-FFF2-40B4-BE49-F238E27FC236}">
                <a16:creationId xmlns:a16="http://schemas.microsoft.com/office/drawing/2014/main" id="{FB3E5A25-4AF3-4118-AB45-067CCEC910B6}"/>
              </a:ext>
            </a:extLst>
          </p:cNvPr>
          <p:cNvSpPr txBox="1"/>
          <p:nvPr/>
        </p:nvSpPr>
        <p:spPr>
          <a:xfrm>
            <a:off x="14020800" y="7690820"/>
            <a:ext cx="2833731" cy="646331"/>
          </a:xfrm>
          <a:prstGeom prst="rect">
            <a:avLst/>
          </a:prstGeom>
          <a:noFill/>
        </p:spPr>
        <p:txBody>
          <a:bodyPr wrap="square" rtlCol="0">
            <a:spAutoFit/>
          </a:bodyPr>
          <a:lstStyle/>
          <a:p>
            <a:pPr algn="r"/>
            <a:r>
              <a:rPr lang="ar-AE" sz="3600" b="1"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الوحدة 6</a:t>
            </a:r>
            <a:endParaRPr lang="en-US" sz="3600" b="1" dirty="0">
              <a:solidFill>
                <a:schemeClr val="bg1"/>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9" name="TextBox 8">
            <a:extLst>
              <a:ext uri="{FF2B5EF4-FFF2-40B4-BE49-F238E27FC236}">
                <a16:creationId xmlns:a16="http://schemas.microsoft.com/office/drawing/2014/main" id="{2B1B1671-24FB-0CA2-D405-0954E739CB2B}"/>
              </a:ext>
            </a:extLst>
          </p:cNvPr>
          <p:cNvSpPr txBox="1"/>
          <p:nvPr/>
        </p:nvSpPr>
        <p:spPr>
          <a:xfrm>
            <a:off x="762000" y="3516930"/>
            <a:ext cx="16130630" cy="1344984"/>
          </a:xfrm>
          <a:prstGeom prst="rect">
            <a:avLst/>
          </a:prstGeom>
          <a:noFill/>
        </p:spPr>
        <p:txBody>
          <a:bodyPr wrap="square" rtlCol="0">
            <a:spAutoFit/>
          </a:bodyPr>
          <a:lstStyle/>
          <a:p>
            <a:pPr algn="r">
              <a:lnSpc>
                <a:spcPct val="90000"/>
              </a:lnSpc>
            </a:pPr>
            <a:r>
              <a:rPr lang="ar-AE" sz="8800" b="1" dirty="0">
                <a:solidFill>
                  <a:schemeClr val="bg1"/>
                </a:solidFill>
                <a:latin typeface="Sakkal Majalla" panose="02000000000000000000" pitchFamily="2" charset="-78"/>
                <a:ea typeface="Hartwell Alt Heavy" panose="00000A00000000000000" pitchFamily="50" charset="0"/>
                <a:cs typeface="Sakkal Majalla" panose="02000000000000000000" pitchFamily="2" charset="-78"/>
              </a:rPr>
              <a:t>الصحة والسلامة لمتخصصي الأمن الخاص</a:t>
            </a:r>
            <a:endParaRPr lang="en-US" sz="8800" b="1" dirty="0">
              <a:solidFill>
                <a:schemeClr val="bg1"/>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1" name="Group 10"/>
          <p:cNvGrpSpPr/>
          <p:nvPr/>
        </p:nvGrpSpPr>
        <p:grpSpPr>
          <a:xfrm>
            <a:off x="13873938" y="6253777"/>
            <a:ext cx="2809211" cy="0"/>
            <a:chOff x="1216222" y="6141141"/>
            <a:chExt cx="2809211" cy="0"/>
          </a:xfrm>
        </p:grpSpPr>
        <p:cxnSp>
          <p:nvCxnSpPr>
            <p:cNvPr id="12" name="Straight Connector 11"/>
            <p:cNvCxnSpPr/>
            <p:nvPr/>
          </p:nvCxnSpPr>
          <p:spPr>
            <a:xfrm>
              <a:off x="1216222" y="6141141"/>
              <a:ext cx="823248" cy="0"/>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06822" y="6141141"/>
              <a:ext cx="823248" cy="0"/>
            </a:xfrm>
            <a:prstGeom prst="line">
              <a:avLst/>
            </a:prstGeom>
            <a:ln w="63500" cap="rnd">
              <a:solidFill>
                <a:schemeClr val="accent2">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02185" y="6141141"/>
              <a:ext cx="823248" cy="0"/>
            </a:xfrm>
            <a:prstGeom prst="line">
              <a:avLst/>
            </a:prstGeom>
            <a:ln w="63500" cap="rnd">
              <a:solidFill>
                <a:schemeClr val="accent3">
                  <a:lumMod val="9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5" name="Group 4"/>
          <p:cNvGrpSpPr>
            <a:grpSpLocks noChangeAspect="1"/>
          </p:cNvGrpSpPr>
          <p:nvPr/>
        </p:nvGrpSpPr>
        <p:grpSpPr bwMode="auto">
          <a:xfrm flipH="1">
            <a:off x="521389" y="-31776"/>
            <a:ext cx="4921330" cy="8415845"/>
            <a:chOff x="7209" y="-78"/>
            <a:chExt cx="2974" cy="4927"/>
          </a:xfrm>
        </p:grpSpPr>
        <p:sp>
          <p:nvSpPr>
            <p:cNvPr id="16" name="Freeform 5"/>
            <p:cNvSpPr>
              <a:spLocks/>
            </p:cNvSpPr>
            <p:nvPr/>
          </p:nvSpPr>
          <p:spPr bwMode="auto">
            <a:xfrm>
              <a:off x="7209" y="-78"/>
              <a:ext cx="2974" cy="3136"/>
            </a:xfrm>
            <a:custGeom>
              <a:avLst/>
              <a:gdLst>
                <a:gd name="T0" fmla="*/ 2974 w 2974"/>
                <a:gd name="T1" fmla="*/ 2262 h 3136"/>
                <a:gd name="T2" fmla="*/ 2863 w 2974"/>
                <a:gd name="T3" fmla="*/ 2416 h 3136"/>
                <a:gd name="T4" fmla="*/ 2326 w 2974"/>
                <a:gd name="T5" fmla="*/ 3136 h 3136"/>
                <a:gd name="T6" fmla="*/ 1795 w 2974"/>
                <a:gd name="T7" fmla="*/ 2416 h 3136"/>
                <a:gd name="T8" fmla="*/ 1684 w 2974"/>
                <a:gd name="T9" fmla="*/ 2262 h 3136"/>
                <a:gd name="T10" fmla="*/ 0 w 2974"/>
                <a:gd name="T11" fmla="*/ 0 h 3136"/>
                <a:gd name="T12" fmla="*/ 1296 w 2974"/>
                <a:gd name="T13" fmla="*/ 0 h 3136"/>
                <a:gd name="T14" fmla="*/ 2326 w 2974"/>
                <a:gd name="T15" fmla="*/ 1388 h 3136"/>
                <a:gd name="T16" fmla="*/ 2512 w 2974"/>
                <a:gd name="T17" fmla="*/ 1637 h 3136"/>
                <a:gd name="T18" fmla="*/ 2974 w 2974"/>
                <a:gd name="T19" fmla="*/ 2262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4" h="3136">
                  <a:moveTo>
                    <a:pt x="2974" y="2262"/>
                  </a:moveTo>
                  <a:lnTo>
                    <a:pt x="2863" y="2416"/>
                  </a:lnTo>
                  <a:lnTo>
                    <a:pt x="2326" y="3136"/>
                  </a:lnTo>
                  <a:lnTo>
                    <a:pt x="1795" y="2416"/>
                  </a:lnTo>
                  <a:lnTo>
                    <a:pt x="1684" y="2262"/>
                  </a:lnTo>
                  <a:lnTo>
                    <a:pt x="0" y="0"/>
                  </a:lnTo>
                  <a:lnTo>
                    <a:pt x="1296" y="0"/>
                  </a:lnTo>
                  <a:lnTo>
                    <a:pt x="2326" y="1388"/>
                  </a:lnTo>
                  <a:lnTo>
                    <a:pt x="2512" y="1637"/>
                  </a:lnTo>
                  <a:lnTo>
                    <a:pt x="2974" y="2262"/>
                  </a:lnTo>
                  <a:close/>
                </a:path>
              </a:pathLst>
            </a:custGeom>
            <a:solidFill>
              <a:schemeClr val="accent3">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akkal Majalla" panose="02000000000000000000" pitchFamily="2" charset="-78"/>
                <a:cs typeface="Sakkal Majalla" panose="02000000000000000000" pitchFamily="2" charset="-78"/>
              </a:endParaRPr>
            </a:p>
          </p:txBody>
        </p:sp>
        <p:sp>
          <p:nvSpPr>
            <p:cNvPr id="17" name="Freeform 6"/>
            <p:cNvSpPr>
              <a:spLocks/>
            </p:cNvSpPr>
            <p:nvPr/>
          </p:nvSpPr>
          <p:spPr bwMode="auto">
            <a:xfrm>
              <a:off x="7225" y="3132"/>
              <a:ext cx="2262" cy="1717"/>
            </a:xfrm>
            <a:custGeom>
              <a:avLst/>
              <a:gdLst>
                <a:gd name="T0" fmla="*/ 1110 w 2262"/>
                <a:gd name="T1" fmla="*/ 0 h 1717"/>
                <a:gd name="T2" fmla="*/ 2262 w 2262"/>
                <a:gd name="T3" fmla="*/ 0 h 1717"/>
                <a:gd name="T4" fmla="*/ 1110 w 2262"/>
                <a:gd name="T5" fmla="*/ 1717 h 1717"/>
                <a:gd name="T6" fmla="*/ 0 w 2262"/>
                <a:gd name="T7" fmla="*/ 1717 h 1717"/>
                <a:gd name="T8" fmla="*/ 1110 w 2262"/>
                <a:gd name="T9" fmla="*/ 0 h 1717"/>
              </a:gdLst>
              <a:ahLst/>
              <a:cxnLst>
                <a:cxn ang="0">
                  <a:pos x="T0" y="T1"/>
                </a:cxn>
                <a:cxn ang="0">
                  <a:pos x="T2" y="T3"/>
                </a:cxn>
                <a:cxn ang="0">
                  <a:pos x="T4" y="T5"/>
                </a:cxn>
                <a:cxn ang="0">
                  <a:pos x="T6" y="T7"/>
                </a:cxn>
                <a:cxn ang="0">
                  <a:pos x="T8" y="T9"/>
                </a:cxn>
              </a:cxnLst>
              <a:rect l="0" t="0" r="r" b="b"/>
              <a:pathLst>
                <a:path w="2262" h="1717">
                  <a:moveTo>
                    <a:pt x="1110" y="0"/>
                  </a:moveTo>
                  <a:lnTo>
                    <a:pt x="2262" y="0"/>
                  </a:lnTo>
                  <a:lnTo>
                    <a:pt x="1110" y="1717"/>
                  </a:lnTo>
                  <a:lnTo>
                    <a:pt x="0" y="1717"/>
                  </a:lnTo>
                  <a:lnTo>
                    <a:pt x="1110" y="0"/>
                  </a:lnTo>
                  <a:close/>
                </a:path>
              </a:pathLst>
            </a:custGeom>
            <a:solidFill>
              <a:schemeClr val="accent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akkal Majalla" panose="02000000000000000000" pitchFamily="2" charset="-78"/>
                <a:cs typeface="Sakkal Majalla" panose="02000000000000000000" pitchFamily="2" charset="-78"/>
              </a:endParaRP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8899" y="641300"/>
            <a:ext cx="2707017" cy="1352082"/>
          </a:xfrm>
          <a:prstGeom prst="rect">
            <a:avLst/>
          </a:prstGeom>
        </p:spPr>
      </p:pic>
      <p:sp>
        <p:nvSpPr>
          <p:cNvPr id="19" name="TextBox 18">
            <a:extLst>
              <a:ext uri="{FF2B5EF4-FFF2-40B4-BE49-F238E27FC236}">
                <a16:creationId xmlns:a16="http://schemas.microsoft.com/office/drawing/2014/main" id="{066BF24B-2DAE-4AF1-BCB7-48757B838EDE}"/>
              </a:ext>
            </a:extLst>
          </p:cNvPr>
          <p:cNvSpPr txBox="1"/>
          <p:nvPr/>
        </p:nvSpPr>
        <p:spPr>
          <a:xfrm>
            <a:off x="13069057" y="9441787"/>
            <a:ext cx="3823573" cy="369332"/>
          </a:xfrm>
          <a:prstGeom prst="rect">
            <a:avLst/>
          </a:prstGeom>
          <a:noFill/>
        </p:spPr>
        <p:txBody>
          <a:bodyPr wrap="square" rtlCol="0">
            <a:spAutoFit/>
          </a:bodyPr>
          <a:lstStyle/>
          <a:p>
            <a:pPr algn="r"/>
            <a:r>
              <a:rPr lang="ar-AE"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دورة التعلم الالكتروني 2024</a:t>
            </a:r>
            <a:endParaRPr lang="en-US"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20" name="Picture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0154" y="1368480"/>
            <a:ext cx="2115792" cy="547524"/>
          </a:xfrm>
          <a:prstGeom prst="rect">
            <a:avLst/>
          </a:prstGeom>
        </p:spPr>
      </p:pic>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26947" y="874757"/>
            <a:ext cx="1841966" cy="1534970"/>
          </a:xfrm>
          <a:prstGeom prst="rect">
            <a:avLst/>
          </a:prstGeom>
        </p:spPr>
      </p:pic>
      <p:sp>
        <p:nvSpPr>
          <p:cNvPr id="22" name="TextBox 21">
            <a:extLst>
              <a:ext uri="{FF2B5EF4-FFF2-40B4-BE49-F238E27FC236}">
                <a16:creationId xmlns:a16="http://schemas.microsoft.com/office/drawing/2014/main" id="{066BF24B-2DAE-4AF1-BCB7-48757B838EDE}"/>
              </a:ext>
            </a:extLst>
          </p:cNvPr>
          <p:cNvSpPr txBox="1"/>
          <p:nvPr/>
        </p:nvSpPr>
        <p:spPr>
          <a:xfrm>
            <a:off x="9354072" y="809527"/>
            <a:ext cx="3823573" cy="338554"/>
          </a:xfrm>
          <a:prstGeom prst="rect">
            <a:avLst/>
          </a:prstGeom>
          <a:noFill/>
        </p:spPr>
        <p:txBody>
          <a:bodyPr wrap="square" rtlCol="0">
            <a:spAutoFit/>
          </a:bodyPr>
          <a:lstStyle/>
          <a:p>
            <a:pPr algn="r"/>
            <a:r>
              <a:rPr lang="en-US" sz="16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Certified by:</a:t>
            </a:r>
          </a:p>
        </p:txBody>
      </p:sp>
      <p:grpSp>
        <p:nvGrpSpPr>
          <p:cNvPr id="2" name="Group 1">
            <a:extLst>
              <a:ext uri="{FF2B5EF4-FFF2-40B4-BE49-F238E27FC236}">
                <a16:creationId xmlns:a16="http://schemas.microsoft.com/office/drawing/2014/main" id="{ADFB0CDF-6F0F-C9ED-30AF-461667DF2B3A}"/>
              </a:ext>
            </a:extLst>
          </p:cNvPr>
          <p:cNvGrpSpPr/>
          <p:nvPr/>
        </p:nvGrpSpPr>
        <p:grpSpPr>
          <a:xfrm>
            <a:off x="5501245" y="5192460"/>
            <a:ext cx="11391385" cy="1014541"/>
            <a:chOff x="5501245" y="5183033"/>
            <a:chExt cx="11391385" cy="1014541"/>
          </a:xfrm>
        </p:grpSpPr>
        <p:sp>
          <p:nvSpPr>
            <p:cNvPr id="3" name="TextBox 2">
              <a:extLst>
                <a:ext uri="{FF2B5EF4-FFF2-40B4-BE49-F238E27FC236}">
                  <a16:creationId xmlns:a16="http://schemas.microsoft.com/office/drawing/2014/main" id="{2134B084-F7E3-429F-116B-14F83730361F}"/>
                </a:ext>
              </a:extLst>
            </p:cNvPr>
            <p:cNvSpPr txBox="1"/>
            <p:nvPr/>
          </p:nvSpPr>
          <p:spPr>
            <a:xfrm>
              <a:off x="5501245" y="5335800"/>
              <a:ext cx="11391385" cy="861774"/>
            </a:xfrm>
            <a:prstGeom prst="rect">
              <a:avLst/>
            </a:prstGeom>
            <a:noFill/>
          </p:spPr>
          <p:txBody>
            <a:bodyPr wrap="square" rtlCol="0">
              <a:spAutoFit/>
            </a:bodyPr>
            <a:lstStyle/>
            <a:p>
              <a:pPr algn="r"/>
              <a:r>
                <a:rPr lang="en-US"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a:t>
              </a:r>
              <a:r>
                <a:rPr lang="ar-SA"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أكاديمية                  للتدريب</a:t>
              </a:r>
              <a:r>
                <a:rPr lang="en-US"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a:t>
              </a:r>
              <a:endParaRPr lang="ar-SA"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endParaRPr>
            </a:p>
            <a:p>
              <a:pPr algn="r"/>
              <a:endParaRPr lang="en-US" dirty="0">
                <a:solidFill>
                  <a:schemeClr val="bg1"/>
                </a:solidFill>
              </a:endParaRPr>
            </a:p>
          </p:txBody>
        </p:sp>
        <p:sp>
          <p:nvSpPr>
            <p:cNvPr id="23" name="TextBox 22">
              <a:extLst>
                <a:ext uri="{FF2B5EF4-FFF2-40B4-BE49-F238E27FC236}">
                  <a16:creationId xmlns:a16="http://schemas.microsoft.com/office/drawing/2014/main" id="{ACCFF798-8A8D-B344-6FDE-6A5971A6BF29}"/>
                </a:ext>
              </a:extLst>
            </p:cNvPr>
            <p:cNvSpPr txBox="1"/>
            <p:nvPr/>
          </p:nvSpPr>
          <p:spPr>
            <a:xfrm>
              <a:off x="14792812" y="5183033"/>
              <a:ext cx="1655677" cy="732508"/>
            </a:xfrm>
            <a:prstGeom prst="rect">
              <a:avLst/>
            </a:prstGeom>
            <a:noFill/>
          </p:spPr>
          <p:txBody>
            <a:bodyPr wrap="square" rtlCol="0">
              <a:spAutoFit/>
            </a:bodyPr>
            <a:lstStyle/>
            <a:p>
              <a:pPr>
                <a:lnSpc>
                  <a:spcPct val="130000"/>
                </a:lnSpc>
                <a:spcAft>
                  <a:spcPts val="600"/>
                </a:spcAft>
                <a:buSzPct val="100000"/>
              </a:pPr>
              <a:r>
                <a:rPr lang="en-US" sz="32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RS/M</a:t>
              </a:r>
            </a:p>
          </p:txBody>
        </p:sp>
      </p:grpSp>
    </p:spTree>
    <p:extLst>
      <p:ext uri="{BB962C8B-B14F-4D97-AF65-F5344CB8AC3E}">
        <p14:creationId xmlns:p14="http://schemas.microsoft.com/office/powerpoint/2010/main" val="21239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9"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21415" y="2895600"/>
            <a:ext cx="10461634" cy="2154436"/>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كل منشأة لديها خطة للطوارئ معدة مسبقًا . تتضمن مسارات الإخلاء ومعدات مكافحة الحرائق. ورقم الاتصال للشخص المسؤول في حالة الطوارئ.</a:t>
            </a:r>
          </a:p>
          <a:p>
            <a:pPr algn="r">
              <a:spcAft>
                <a:spcPts val="1800"/>
              </a:spcAft>
            </a:pPr>
            <a:r>
              <a:rPr lang="ar-SA" dirty="0">
                <a:latin typeface="Sakkal Majalla" panose="02000000000000000000" pitchFamily="2" charset="-78"/>
                <a:cs typeface="Sakkal Majalla" panose="02000000000000000000" pitchFamily="2" charset="-78"/>
              </a:rPr>
              <a:t>تأكد من وجود خطة طوارئ في منشأتك وأنك تقرأها وتفهمها. إذا كنت متأكدًا من عدم وجود الخطة، فاسأل العميل وأخبر المشرف أو الإدارة.</a:t>
            </a:r>
          </a:p>
          <a:p>
            <a:pPr algn="r">
              <a:spcAft>
                <a:spcPts val="1800"/>
              </a:spcAft>
            </a:pPr>
            <a:r>
              <a:rPr lang="ar-SA" dirty="0">
                <a:latin typeface="Sakkal Majalla" panose="02000000000000000000" pitchFamily="2" charset="-78"/>
                <a:cs typeface="Sakkal Majalla" panose="02000000000000000000" pitchFamily="2" charset="-78"/>
              </a:rPr>
              <a:t>خطوة أخرى مهمة هي قراءة الخطة بانتظام. من خلال ذلك، يمكنك الاحتفاظ بالإجراءات الطارئة ودورك فيها في ذهنك. وبالتالي، يمكنك التعامل مع الوضع في حالة الطوارئ دون التفكير في محتوى خطة الاستجابة الطارئة الخاصة بك.</a:t>
            </a:r>
            <a:endParaRPr lang="en-US" dirty="0">
              <a:latin typeface="Sakkal Majalla" panose="02000000000000000000" pitchFamily="2" charset="-78"/>
              <a:cs typeface="Sakkal Majalla" panose="02000000000000000000" pitchFamily="2" charset="-78"/>
            </a:endParaRPr>
          </a:p>
        </p:txBody>
      </p:sp>
      <p:sp>
        <p:nvSpPr>
          <p:cNvPr id="11" name="Round Diagonal Corner Rectangle 10"/>
          <p:cNvSpPr/>
          <p:nvPr/>
        </p:nvSpPr>
        <p:spPr>
          <a:xfrm>
            <a:off x="13154072"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13154072" y="3340337"/>
            <a:ext cx="4077672" cy="5717437"/>
          </a:xfrm>
          <a:prstGeom prst="round2DiagRect">
            <a:avLst/>
          </a:prstGeom>
          <a:blipFill>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l="-55107" r="-55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3" name="TextBox 12"/>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4" name="TextBox 13">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5" name="Group 14"/>
          <p:cNvGrpSpPr/>
          <p:nvPr/>
        </p:nvGrpSpPr>
        <p:grpSpPr>
          <a:xfrm>
            <a:off x="14369660" y="1929679"/>
            <a:ext cx="2809211" cy="0"/>
            <a:chOff x="1216222" y="6141141"/>
            <a:chExt cx="2809211" cy="0"/>
          </a:xfrm>
        </p:grpSpPr>
        <p:cxnSp>
          <p:nvCxnSpPr>
            <p:cNvPr id="16" name="Straight Connector 15"/>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17" name="Straight Connector 16"/>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18" name="Straight Connector 17"/>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41253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60158" y="2680603"/>
            <a:ext cx="10461634" cy="57246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400" b="1" dirty="0">
                <a:latin typeface="Sakkal Majalla" panose="02000000000000000000" pitchFamily="2" charset="-78"/>
                <a:cs typeface="Sakkal Majalla" panose="02000000000000000000" pitchFamily="2" charset="-78"/>
              </a:rPr>
              <a:t>عناصر النار</a:t>
            </a:r>
            <a:endParaRPr lang="en-US" sz="2400" b="1" dirty="0">
              <a:latin typeface="Sakkal Majalla" panose="02000000000000000000" pitchFamily="2" charset="-78"/>
              <a:cs typeface="Sakkal Majalla" panose="02000000000000000000" pitchFamily="2" charset="-78"/>
            </a:endParaRPr>
          </a:p>
        </p:txBody>
      </p:sp>
      <p:sp>
        <p:nvSpPr>
          <p:cNvPr id="11" name="Round Diagonal Corner Rectangle 10"/>
          <p:cNvSpPr/>
          <p:nvPr/>
        </p:nvSpPr>
        <p:spPr>
          <a:xfrm>
            <a:off x="13154539"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13154539" y="3340337"/>
            <a:ext cx="4077672" cy="5717437"/>
          </a:xfrm>
          <a:prstGeom prst="round2DiagRect">
            <a:avLst/>
          </a:prstGeom>
          <a:blipFill>
            <a:blip r:embed="rId2"/>
            <a:srcRect/>
            <a:stretch>
              <a:fillRect l="-55160" r="-551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3" name="TextBox 12"/>
          <p:cNvSpPr txBox="1"/>
          <p:nvPr/>
        </p:nvSpPr>
        <p:spPr>
          <a:xfrm>
            <a:off x="1760158" y="3721130"/>
            <a:ext cx="9447296" cy="1052596"/>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400" b="1" dirty="0">
                <a:latin typeface="Sakkal Majalla" panose="02000000000000000000" pitchFamily="2" charset="-78"/>
                <a:cs typeface="Sakkal Majalla" panose="02000000000000000000" pitchFamily="2" charset="-78"/>
              </a:rPr>
              <a:t>الوقود: الوقود عبارة عن مواد تحترق في النار عند تسخينها بدرجة كافية. يمكن أن تأخذ المادة أي شكل ، مثل الصلبة أو السائلة أو الغازية. يشار إليها باسم المواد القابلة للاشتعال.</a:t>
            </a:r>
            <a:endParaRPr lang="en-US" dirty="0">
              <a:latin typeface="Sakkal Majalla" panose="02000000000000000000" pitchFamily="2" charset="-78"/>
              <a:cs typeface="Sakkal Majalla" panose="02000000000000000000" pitchFamily="2" charset="-78"/>
            </a:endParaRPr>
          </a:p>
        </p:txBody>
      </p:sp>
      <p:sp>
        <p:nvSpPr>
          <p:cNvPr id="14" name="Oval 13"/>
          <p:cNvSpPr/>
          <p:nvPr/>
        </p:nvSpPr>
        <p:spPr>
          <a:xfrm>
            <a:off x="11443464" y="3741228"/>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5" name="TextBox 14"/>
          <p:cNvSpPr txBox="1"/>
          <p:nvPr/>
        </p:nvSpPr>
        <p:spPr>
          <a:xfrm>
            <a:off x="1760158" y="5450863"/>
            <a:ext cx="9447296" cy="1052596"/>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400" b="1" dirty="0">
                <a:latin typeface="Sakkal Majalla" panose="02000000000000000000" pitchFamily="2" charset="-78"/>
                <a:cs typeface="Sakkal Majalla" panose="02000000000000000000" pitchFamily="2" charset="-78"/>
              </a:rPr>
              <a:t>الحرارة: الحرارة ترفع درجة حرارة المواد ، مما يؤدي إلى اشتعالها وبالتالي التسبب في الحريق. لن يبدأ الحريق إذا لم تكن درجة الحرارة عالية بما فيه الكفاية.</a:t>
            </a:r>
            <a:endParaRPr lang="en-US" dirty="0">
              <a:latin typeface="Sakkal Majalla" panose="02000000000000000000" pitchFamily="2" charset="-78"/>
              <a:cs typeface="Sakkal Majalla" panose="02000000000000000000" pitchFamily="2" charset="-78"/>
            </a:endParaRPr>
          </a:p>
        </p:txBody>
      </p:sp>
      <p:sp>
        <p:nvSpPr>
          <p:cNvPr id="16" name="Oval 15"/>
          <p:cNvSpPr/>
          <p:nvPr/>
        </p:nvSpPr>
        <p:spPr>
          <a:xfrm>
            <a:off x="11443464" y="5470961"/>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7" name="TextBox 16"/>
          <p:cNvSpPr txBox="1"/>
          <p:nvPr/>
        </p:nvSpPr>
        <p:spPr>
          <a:xfrm>
            <a:off x="1760158" y="7180596"/>
            <a:ext cx="9447296" cy="1052596"/>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400" b="1" dirty="0">
                <a:latin typeface="Sakkal Majalla" panose="02000000000000000000" pitchFamily="2" charset="-78"/>
                <a:cs typeface="Sakkal Majalla" panose="02000000000000000000" pitchFamily="2" charset="-78"/>
              </a:rPr>
              <a:t>الهواء: النار ، مثلنا ، تتطلب الأكسجين للتنفس والازدهار. نظرا لأننا نحتاج إلى 21٪ من الأكسجين لنظامنا التنفسي ، فليس من الصعب حدوث حريق في أي مكان يمكن للناس نسيمه.</a:t>
            </a:r>
            <a:endParaRPr lang="en-US" dirty="0">
              <a:latin typeface="Sakkal Majalla" panose="02000000000000000000" pitchFamily="2" charset="-78"/>
              <a:cs typeface="Sakkal Majalla" panose="02000000000000000000" pitchFamily="2" charset="-78"/>
            </a:endParaRPr>
          </a:p>
        </p:txBody>
      </p:sp>
      <p:sp>
        <p:nvSpPr>
          <p:cNvPr id="18" name="Oval 17"/>
          <p:cNvSpPr/>
          <p:nvPr/>
        </p:nvSpPr>
        <p:spPr>
          <a:xfrm>
            <a:off x="11443464" y="7200694"/>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04028" y="7361258"/>
            <a:ext cx="457200" cy="4572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04028" y="5631525"/>
            <a:ext cx="457200" cy="45720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23078" y="3901792"/>
            <a:ext cx="457200" cy="457200"/>
          </a:xfrm>
          <a:prstGeom prst="rect">
            <a:avLst/>
          </a:prstGeom>
        </p:spPr>
      </p:pic>
      <p:sp>
        <p:nvSpPr>
          <p:cNvPr id="20" name="TextBox 19"/>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TextBox 21">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3" name="Group 22"/>
          <p:cNvGrpSpPr/>
          <p:nvPr/>
        </p:nvGrpSpPr>
        <p:grpSpPr>
          <a:xfrm>
            <a:off x="14369660" y="1929679"/>
            <a:ext cx="2809211" cy="0"/>
            <a:chOff x="1216222" y="6141141"/>
            <a:chExt cx="2809211" cy="0"/>
          </a:xfrm>
        </p:grpSpPr>
        <p:cxnSp>
          <p:nvCxnSpPr>
            <p:cNvPr id="24" name="Straight Connector 2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5" name="Straight Connector 2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6" name="Straight Connector 2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8430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60158" y="2906109"/>
            <a:ext cx="10461634" cy="57246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400" b="1" dirty="0">
                <a:latin typeface="Sakkal Majalla" panose="02000000000000000000" pitchFamily="2" charset="-78"/>
                <a:cs typeface="Sakkal Majalla" panose="02000000000000000000" pitchFamily="2" charset="-78"/>
              </a:rPr>
              <a:t>تصنيف النار</a:t>
            </a:r>
            <a:endParaRPr lang="en-US" sz="2400" b="1" dirty="0">
              <a:latin typeface="Sakkal Majalla" panose="02000000000000000000" pitchFamily="2" charset="-78"/>
              <a:cs typeface="Sakkal Majalla" panose="02000000000000000000" pitchFamily="2" charset="-78"/>
            </a:endParaRPr>
          </a:p>
        </p:txBody>
      </p:sp>
      <p:sp>
        <p:nvSpPr>
          <p:cNvPr id="11" name="Round Diagonal Corner Rectangle 10"/>
          <p:cNvSpPr/>
          <p:nvPr/>
        </p:nvSpPr>
        <p:spPr>
          <a:xfrm>
            <a:off x="13101199"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13101199" y="3340337"/>
            <a:ext cx="4077672" cy="5717437"/>
          </a:xfrm>
          <a:prstGeom prst="round2DiagRect">
            <a:avLst/>
          </a:prstGeom>
          <a:blipFill>
            <a:blip r:embed="rId2"/>
            <a:srcRect/>
            <a:stretch>
              <a:fillRect l="-74889" r="-74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20" name="TextBox 19"/>
          <p:cNvSpPr txBox="1"/>
          <p:nvPr/>
        </p:nvSpPr>
        <p:spPr>
          <a:xfrm>
            <a:off x="1606350" y="3766242"/>
            <a:ext cx="980022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200" b="1" dirty="0">
                <a:latin typeface="Sakkal Majalla" panose="02000000000000000000" pitchFamily="2" charset="-78"/>
                <a:cs typeface="Sakkal Majalla" panose="02000000000000000000" pitchFamily="2" charset="-78"/>
              </a:rPr>
              <a:t>الفئة أ (قابلة للاحتراق العادي): ورق ، خشب ، بلاستيك.</a:t>
            </a:r>
            <a:endParaRPr lang="en-US" sz="2200" dirty="0">
              <a:latin typeface="Sakkal Majalla" panose="02000000000000000000" pitchFamily="2" charset="-78"/>
              <a:cs typeface="Sakkal Majalla" panose="02000000000000000000" pitchFamily="2" charset="-78"/>
            </a:endParaRPr>
          </a:p>
        </p:txBody>
      </p:sp>
      <p:sp>
        <p:nvSpPr>
          <p:cNvPr id="22" name="Oval 21"/>
          <p:cNvSpPr/>
          <p:nvPr/>
        </p:nvSpPr>
        <p:spPr>
          <a:xfrm>
            <a:off x="11585194" y="3762750"/>
            <a:ext cx="560398" cy="560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A</a:t>
            </a:r>
          </a:p>
        </p:txBody>
      </p:sp>
      <p:sp>
        <p:nvSpPr>
          <p:cNvPr id="23" name="TextBox 22"/>
          <p:cNvSpPr txBox="1"/>
          <p:nvPr/>
        </p:nvSpPr>
        <p:spPr>
          <a:xfrm>
            <a:off x="1606350" y="4514337"/>
            <a:ext cx="980022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200" b="1" dirty="0">
                <a:latin typeface="Sakkal Majalla" panose="02000000000000000000" pitchFamily="2" charset="-78"/>
                <a:cs typeface="Sakkal Majalla" panose="02000000000000000000" pitchFamily="2" charset="-78"/>
              </a:rPr>
              <a:t>الفئة ب (سائل قابل للاشتعال): بنزين ، ديزل ، كيروسين ، طلاء ، أرق.</a:t>
            </a:r>
            <a:endParaRPr lang="en-US" sz="2200" dirty="0">
              <a:latin typeface="Sakkal Majalla" panose="02000000000000000000" pitchFamily="2" charset="-78"/>
              <a:cs typeface="Sakkal Majalla" panose="02000000000000000000" pitchFamily="2" charset="-78"/>
            </a:endParaRPr>
          </a:p>
        </p:txBody>
      </p:sp>
      <p:sp>
        <p:nvSpPr>
          <p:cNvPr id="24" name="Oval 23"/>
          <p:cNvSpPr/>
          <p:nvPr/>
        </p:nvSpPr>
        <p:spPr>
          <a:xfrm>
            <a:off x="11585194" y="4510845"/>
            <a:ext cx="560398" cy="560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B</a:t>
            </a:r>
          </a:p>
        </p:txBody>
      </p:sp>
      <p:sp>
        <p:nvSpPr>
          <p:cNvPr id="25" name="TextBox 24"/>
          <p:cNvSpPr txBox="1"/>
          <p:nvPr/>
        </p:nvSpPr>
        <p:spPr>
          <a:xfrm>
            <a:off x="1606350" y="5330708"/>
            <a:ext cx="980022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200" b="1" dirty="0">
                <a:latin typeface="Sakkal Majalla" panose="02000000000000000000" pitchFamily="2" charset="-78"/>
                <a:cs typeface="Sakkal Majalla" panose="02000000000000000000" pitchFamily="2" charset="-78"/>
              </a:rPr>
              <a:t>الفئة ج: (الغازات القابلة للإشتعال): غاز البترول المسال والغاز الطبيعي المضغوط</a:t>
            </a:r>
            <a:endParaRPr lang="en-US" sz="2200" dirty="0">
              <a:latin typeface="Sakkal Majalla" panose="02000000000000000000" pitchFamily="2" charset="-78"/>
              <a:cs typeface="Sakkal Majalla" panose="02000000000000000000" pitchFamily="2" charset="-78"/>
            </a:endParaRPr>
          </a:p>
        </p:txBody>
      </p:sp>
      <p:sp>
        <p:nvSpPr>
          <p:cNvPr id="26" name="Oval 25"/>
          <p:cNvSpPr/>
          <p:nvPr/>
        </p:nvSpPr>
        <p:spPr>
          <a:xfrm>
            <a:off x="11585194" y="5327216"/>
            <a:ext cx="560398" cy="560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C</a:t>
            </a:r>
          </a:p>
        </p:txBody>
      </p:sp>
      <p:sp>
        <p:nvSpPr>
          <p:cNvPr id="27" name="TextBox 26"/>
          <p:cNvSpPr txBox="1"/>
          <p:nvPr/>
        </p:nvSpPr>
        <p:spPr>
          <a:xfrm>
            <a:off x="1606350" y="6127862"/>
            <a:ext cx="980022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200" b="1" dirty="0">
                <a:latin typeface="Sakkal Majalla" panose="02000000000000000000" pitchFamily="2" charset="-78"/>
                <a:cs typeface="Sakkal Majalla" panose="02000000000000000000" pitchFamily="2" charset="-78"/>
              </a:rPr>
              <a:t>الفئة د: الكهرباء</a:t>
            </a:r>
            <a:endParaRPr lang="en-US" sz="2200" dirty="0">
              <a:latin typeface="Sakkal Majalla" panose="02000000000000000000" pitchFamily="2" charset="-78"/>
              <a:cs typeface="Sakkal Majalla" panose="02000000000000000000" pitchFamily="2" charset="-78"/>
            </a:endParaRPr>
          </a:p>
        </p:txBody>
      </p:sp>
      <p:sp>
        <p:nvSpPr>
          <p:cNvPr id="28" name="Oval 27"/>
          <p:cNvSpPr/>
          <p:nvPr/>
        </p:nvSpPr>
        <p:spPr>
          <a:xfrm>
            <a:off x="11585194" y="6124370"/>
            <a:ext cx="560398" cy="560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D</a:t>
            </a:r>
          </a:p>
        </p:txBody>
      </p:sp>
      <p:sp>
        <p:nvSpPr>
          <p:cNvPr id="29" name="TextBox 28"/>
          <p:cNvSpPr txBox="1"/>
          <p:nvPr/>
        </p:nvSpPr>
        <p:spPr>
          <a:xfrm>
            <a:off x="1606350" y="6904660"/>
            <a:ext cx="980022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2200" b="1" dirty="0">
                <a:latin typeface="Sakkal Majalla" panose="02000000000000000000" pitchFamily="2" charset="-78"/>
                <a:cs typeface="Sakkal Majalla" panose="02000000000000000000" pitchFamily="2" charset="-78"/>
              </a:rPr>
              <a:t>الفئة ه: حريق معدني</a:t>
            </a:r>
            <a:endParaRPr lang="en-US" sz="2200" dirty="0">
              <a:latin typeface="Sakkal Majalla" panose="02000000000000000000" pitchFamily="2" charset="-78"/>
              <a:cs typeface="Sakkal Majalla" panose="02000000000000000000" pitchFamily="2" charset="-78"/>
            </a:endParaRPr>
          </a:p>
        </p:txBody>
      </p:sp>
      <p:sp>
        <p:nvSpPr>
          <p:cNvPr id="30" name="Oval 29"/>
          <p:cNvSpPr/>
          <p:nvPr/>
        </p:nvSpPr>
        <p:spPr>
          <a:xfrm>
            <a:off x="11585194" y="6901168"/>
            <a:ext cx="560398" cy="560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E</a:t>
            </a:r>
          </a:p>
        </p:txBody>
      </p:sp>
      <p:sp>
        <p:nvSpPr>
          <p:cNvPr id="31" name="TextBox 30"/>
          <p:cNvSpPr txBox="1"/>
          <p:nvPr/>
        </p:nvSpPr>
        <p:spPr>
          <a:xfrm>
            <a:off x="1038263" y="7848600"/>
            <a:ext cx="11183529"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إن أبسط طريقة للتعامل مع الحريق هي منعه من البدء في المقام الأول.</a:t>
            </a:r>
            <a:endParaRPr lang="en-US" dirty="0">
              <a:latin typeface="Sakkal Majalla" panose="02000000000000000000" pitchFamily="2" charset="-78"/>
              <a:cs typeface="Sakkal Majalla" panose="02000000000000000000" pitchFamily="2" charset="-78"/>
            </a:endParaRPr>
          </a:p>
        </p:txBody>
      </p:sp>
      <p:sp>
        <p:nvSpPr>
          <p:cNvPr id="32" name="TextBox 31"/>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3" name="TextBox 32">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34" name="Group 33"/>
          <p:cNvGrpSpPr/>
          <p:nvPr/>
        </p:nvGrpSpPr>
        <p:grpSpPr>
          <a:xfrm>
            <a:off x="14369660" y="1929679"/>
            <a:ext cx="2809211" cy="0"/>
            <a:chOff x="1216222" y="6141141"/>
            <a:chExt cx="2809211" cy="0"/>
          </a:xfrm>
        </p:grpSpPr>
        <p:cxnSp>
          <p:nvCxnSpPr>
            <p:cNvPr id="35" name="Straight Connector 34"/>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36" name="Straight Connector 35"/>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37" name="Straight Connector 36"/>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90399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33561" y="2631361"/>
            <a:ext cx="9531192" cy="57246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400" b="1" dirty="0">
                <a:latin typeface="Sakkal Majalla" panose="02000000000000000000" pitchFamily="2" charset="-78"/>
                <a:cs typeface="Sakkal Majalla" panose="02000000000000000000" pitchFamily="2" charset="-78"/>
              </a:rPr>
              <a:t>إجراءات إطفاء الحريق</a:t>
            </a:r>
            <a:endParaRPr lang="en-US" sz="2400" dirty="0">
              <a:latin typeface="Sakkal Majalla" panose="02000000000000000000" pitchFamily="2" charset="-78"/>
              <a:cs typeface="Sakkal Majalla" panose="02000000000000000000" pitchFamily="2" charset="-78"/>
            </a:endParaRPr>
          </a:p>
        </p:txBody>
      </p:sp>
      <p:cxnSp>
        <p:nvCxnSpPr>
          <p:cNvPr id="10" name="Straight Connector 9"/>
          <p:cNvCxnSpPr/>
          <p:nvPr/>
        </p:nvCxnSpPr>
        <p:spPr>
          <a:xfrm>
            <a:off x="16932270" y="3756580"/>
            <a:ext cx="0" cy="576842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Round Diagonal Corner Rectangle 10"/>
          <p:cNvSpPr/>
          <p:nvPr/>
        </p:nvSpPr>
        <p:spPr>
          <a:xfrm>
            <a:off x="762000" y="2243242"/>
            <a:ext cx="5285874" cy="64239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762000" y="2687979"/>
            <a:ext cx="5285874" cy="6423937"/>
          </a:xfrm>
          <a:prstGeom prst="round2DiagRect">
            <a:avLst/>
          </a:prstGeom>
          <a:blipFill>
            <a:blip r:embed="rId2"/>
            <a:srcRect/>
            <a:stretch>
              <a:fillRect l="-67854" r="-144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3" name="TextBox 12"/>
          <p:cNvSpPr txBox="1"/>
          <p:nvPr/>
        </p:nvSpPr>
        <p:spPr>
          <a:xfrm>
            <a:off x="7066982" y="3366561"/>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a:latin typeface="Sakkal Majalla" panose="02000000000000000000" pitchFamily="2" charset="-78"/>
                <a:cs typeface="Sakkal Majalla" panose="02000000000000000000" pitchFamily="2" charset="-78"/>
              </a:rPr>
              <a:t>تبريد:</a:t>
            </a:r>
            <a:endParaRPr lang="en-US" b="1" dirty="0">
              <a:latin typeface="Sakkal Majalla" panose="02000000000000000000" pitchFamily="2" charset="-78"/>
              <a:cs typeface="Sakkal Majalla" panose="02000000000000000000" pitchFamily="2" charset="-78"/>
            </a:endParaRPr>
          </a:p>
        </p:txBody>
      </p:sp>
      <p:sp>
        <p:nvSpPr>
          <p:cNvPr id="14" name="TextBox 13"/>
          <p:cNvSpPr txBox="1"/>
          <p:nvPr/>
        </p:nvSpPr>
        <p:spPr>
          <a:xfrm>
            <a:off x="7066982" y="3822327"/>
            <a:ext cx="9423192"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إذا أزلنا الحرارة من النار ، فسوف يبرد الوقود ، وبدون درجة حرارة كافية لن يكون الوقود قابلا للاحتراق ولن يحترق.</a:t>
            </a:r>
            <a:endParaRPr lang="en-US" dirty="0">
              <a:latin typeface="Sakkal Majalla" panose="02000000000000000000" pitchFamily="2" charset="-78"/>
              <a:cs typeface="Sakkal Majalla" panose="02000000000000000000" pitchFamily="2" charset="-78"/>
            </a:endParaRPr>
          </a:p>
        </p:txBody>
      </p:sp>
      <p:grpSp>
        <p:nvGrpSpPr>
          <p:cNvPr id="15" name="Group 14"/>
          <p:cNvGrpSpPr/>
          <p:nvPr/>
        </p:nvGrpSpPr>
        <p:grpSpPr>
          <a:xfrm>
            <a:off x="16685670" y="3405813"/>
            <a:ext cx="493201" cy="493201"/>
            <a:chOff x="1165118" y="4382268"/>
            <a:chExt cx="493201" cy="493201"/>
          </a:xfrm>
        </p:grpSpPr>
        <p:sp>
          <p:nvSpPr>
            <p:cNvPr id="16" name="Oval 15"/>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7" name="Oval 16"/>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18" name="TextBox 17"/>
          <p:cNvSpPr txBox="1"/>
          <p:nvPr/>
        </p:nvSpPr>
        <p:spPr>
          <a:xfrm>
            <a:off x="7066982" y="4714494"/>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خنق:</a:t>
            </a:r>
            <a:endParaRPr lang="en-US" b="1" dirty="0">
              <a:latin typeface="Sakkal Majalla" panose="02000000000000000000" pitchFamily="2" charset="-78"/>
              <a:cs typeface="Sakkal Majalla" panose="02000000000000000000" pitchFamily="2" charset="-78"/>
            </a:endParaRPr>
          </a:p>
        </p:txBody>
      </p:sp>
      <p:sp>
        <p:nvSpPr>
          <p:cNvPr id="19" name="TextBox 18"/>
          <p:cNvSpPr txBox="1"/>
          <p:nvPr/>
        </p:nvSpPr>
        <p:spPr>
          <a:xfrm>
            <a:off x="7066982" y="5170260"/>
            <a:ext cx="9423192" cy="769441"/>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هذه وسيلة أخرى لإخماد الحريق. نتخلص من الهواء أو الأكسجين من النار ، على سبيل المثال وضع غطاء على مقلاة الطهي ، أو استخدام بطانية حريق لتغطية النار.</a:t>
            </a:r>
            <a:endParaRPr lang="en-US" dirty="0">
              <a:latin typeface="Sakkal Majalla" panose="02000000000000000000" pitchFamily="2" charset="-78"/>
              <a:cs typeface="Sakkal Majalla" panose="02000000000000000000" pitchFamily="2" charset="-78"/>
            </a:endParaRPr>
          </a:p>
        </p:txBody>
      </p:sp>
      <p:grpSp>
        <p:nvGrpSpPr>
          <p:cNvPr id="20" name="Group 19"/>
          <p:cNvGrpSpPr/>
          <p:nvPr/>
        </p:nvGrpSpPr>
        <p:grpSpPr>
          <a:xfrm>
            <a:off x="16685670" y="4753746"/>
            <a:ext cx="493201" cy="493201"/>
            <a:chOff x="1165118" y="4382268"/>
            <a:chExt cx="493201" cy="493201"/>
          </a:xfrm>
        </p:grpSpPr>
        <p:sp>
          <p:nvSpPr>
            <p:cNvPr id="21" name="Oval 20"/>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Oval 21"/>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23" name="TextBox 22"/>
          <p:cNvSpPr txBox="1"/>
          <p:nvPr/>
        </p:nvSpPr>
        <p:spPr>
          <a:xfrm>
            <a:off x="7066982" y="6341412"/>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تجويع:</a:t>
            </a:r>
            <a:endParaRPr lang="en-US" b="1" dirty="0">
              <a:latin typeface="Sakkal Majalla" panose="02000000000000000000" pitchFamily="2" charset="-78"/>
              <a:cs typeface="Sakkal Majalla" panose="02000000000000000000" pitchFamily="2" charset="-78"/>
            </a:endParaRPr>
          </a:p>
        </p:txBody>
      </p:sp>
      <p:sp>
        <p:nvSpPr>
          <p:cNvPr id="24" name="TextBox 23"/>
          <p:cNvSpPr txBox="1"/>
          <p:nvPr/>
        </p:nvSpPr>
        <p:spPr>
          <a:xfrm>
            <a:off x="7066982" y="6797178"/>
            <a:ext cx="9423192" cy="701731"/>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sz="1800" dirty="0">
                <a:latin typeface="Sakkal Majalla" panose="02000000000000000000" pitchFamily="2" charset="-78"/>
                <a:cs typeface="Sakkal Majalla" panose="02000000000000000000" pitchFamily="2" charset="-78"/>
              </a:rPr>
              <a:t>عندما نقوم بإزالة مصدر وقود الحرائق، مثل إيقاف تشغيل الغاز أو إزالة أي شيء يحترق أو قد يحترق. يتم إزالة السوائل القابلة للاشتعال من خزان مشتعل عن طريق ضخها خارجه.</a:t>
            </a:r>
            <a:endParaRPr lang="en-US" sz="1800" dirty="0">
              <a:latin typeface="Sakkal Majalla" panose="02000000000000000000" pitchFamily="2" charset="-78"/>
              <a:cs typeface="Sakkal Majalla" panose="02000000000000000000" pitchFamily="2" charset="-78"/>
            </a:endParaRPr>
          </a:p>
        </p:txBody>
      </p:sp>
      <p:grpSp>
        <p:nvGrpSpPr>
          <p:cNvPr id="25" name="Group 24"/>
          <p:cNvGrpSpPr/>
          <p:nvPr/>
        </p:nvGrpSpPr>
        <p:grpSpPr>
          <a:xfrm>
            <a:off x="16685670" y="6380664"/>
            <a:ext cx="493201" cy="493201"/>
            <a:chOff x="1165118" y="4382268"/>
            <a:chExt cx="493201" cy="493201"/>
          </a:xfrm>
        </p:grpSpPr>
        <p:sp>
          <p:nvSpPr>
            <p:cNvPr id="26" name="Oval 25"/>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7" name="Oval 26"/>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32" name="TextBox 31"/>
          <p:cNvSpPr txBox="1"/>
          <p:nvPr/>
        </p:nvSpPr>
        <p:spPr>
          <a:xfrm>
            <a:off x="7066982" y="8021734"/>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أبواب الحريق:</a:t>
            </a:r>
            <a:endParaRPr lang="en-US" b="1" dirty="0">
              <a:latin typeface="Sakkal Majalla" panose="02000000000000000000" pitchFamily="2" charset="-78"/>
              <a:cs typeface="Sakkal Majalla" panose="02000000000000000000" pitchFamily="2" charset="-78"/>
            </a:endParaRPr>
          </a:p>
        </p:txBody>
      </p:sp>
      <p:sp>
        <p:nvSpPr>
          <p:cNvPr id="33" name="TextBox 32"/>
          <p:cNvSpPr txBox="1"/>
          <p:nvPr/>
        </p:nvSpPr>
        <p:spPr>
          <a:xfrm>
            <a:off x="7066982" y="8477500"/>
            <a:ext cx="9423192"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أبواب الحريق مصممة للحفاظ على الحريق محصورًا في منطقة معينة. تم تصميم بعض الأبواب لتغلق تلقائيًا في حالة اندلاع الحريق.</a:t>
            </a:r>
            <a:endParaRPr lang="en-US" dirty="0">
              <a:latin typeface="Sakkal Majalla" panose="02000000000000000000" pitchFamily="2" charset="-78"/>
              <a:cs typeface="Sakkal Majalla" panose="02000000000000000000" pitchFamily="2" charset="-78"/>
            </a:endParaRPr>
          </a:p>
        </p:txBody>
      </p:sp>
      <p:grpSp>
        <p:nvGrpSpPr>
          <p:cNvPr id="34" name="Group 33"/>
          <p:cNvGrpSpPr/>
          <p:nvPr/>
        </p:nvGrpSpPr>
        <p:grpSpPr>
          <a:xfrm>
            <a:off x="16736774" y="8060986"/>
            <a:ext cx="493201" cy="493201"/>
            <a:chOff x="1165118" y="4382268"/>
            <a:chExt cx="493201" cy="493201"/>
          </a:xfrm>
        </p:grpSpPr>
        <p:sp>
          <p:nvSpPr>
            <p:cNvPr id="35" name="Oval 34"/>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6" name="Oval 35"/>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37" name="TextBox 36"/>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8" name="TextBox 37">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39" name="Group 38"/>
          <p:cNvGrpSpPr/>
          <p:nvPr/>
        </p:nvGrpSpPr>
        <p:grpSpPr>
          <a:xfrm>
            <a:off x="14369660" y="1929679"/>
            <a:ext cx="2809211" cy="0"/>
            <a:chOff x="1216222" y="6141141"/>
            <a:chExt cx="2809211" cy="0"/>
          </a:xfrm>
        </p:grpSpPr>
        <p:cxnSp>
          <p:nvCxnSpPr>
            <p:cNvPr id="40" name="Straight Connector 39"/>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41" name="Straight Connector 40"/>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42" name="Straight Connector 41"/>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163504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33561" y="2631361"/>
            <a:ext cx="9531192" cy="57246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400" b="1" dirty="0">
                <a:latin typeface="Sakkal Majalla" panose="02000000000000000000" pitchFamily="2" charset="-78"/>
                <a:cs typeface="Sakkal Majalla" panose="02000000000000000000" pitchFamily="2" charset="-78"/>
              </a:rPr>
              <a:t>إجراءات إطفاء الحريق</a:t>
            </a:r>
            <a:endParaRPr lang="en-US" sz="2400" dirty="0">
              <a:latin typeface="Sakkal Majalla" panose="02000000000000000000" pitchFamily="2" charset="-78"/>
              <a:cs typeface="Sakkal Majalla" panose="02000000000000000000" pitchFamily="2" charset="-78"/>
            </a:endParaRPr>
          </a:p>
        </p:txBody>
      </p:sp>
      <p:cxnSp>
        <p:nvCxnSpPr>
          <p:cNvPr id="10" name="Straight Connector 9"/>
          <p:cNvCxnSpPr/>
          <p:nvPr/>
        </p:nvCxnSpPr>
        <p:spPr>
          <a:xfrm>
            <a:off x="16935983" y="3756580"/>
            <a:ext cx="0" cy="505053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Round Diagonal Corner Rectangle 10"/>
          <p:cNvSpPr/>
          <p:nvPr/>
        </p:nvSpPr>
        <p:spPr>
          <a:xfrm>
            <a:off x="762000" y="2243242"/>
            <a:ext cx="5285874" cy="64239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762000" y="2687979"/>
            <a:ext cx="5285874" cy="6423937"/>
          </a:xfrm>
          <a:prstGeom prst="round2DiagRect">
            <a:avLst/>
          </a:prstGeom>
          <a:blipFill>
            <a:blip r:embed="rId2"/>
            <a:srcRect/>
            <a:stretch>
              <a:fillRect l="-29255" r="-486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3" name="TextBox 12"/>
          <p:cNvSpPr txBox="1"/>
          <p:nvPr/>
        </p:nvSpPr>
        <p:spPr>
          <a:xfrm>
            <a:off x="7066982" y="3366561"/>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مخارج الحريق:</a:t>
            </a:r>
            <a:endParaRPr lang="en-US" b="1" dirty="0">
              <a:latin typeface="Sakkal Majalla" panose="02000000000000000000" pitchFamily="2" charset="-78"/>
              <a:cs typeface="Sakkal Majalla" panose="02000000000000000000" pitchFamily="2" charset="-78"/>
            </a:endParaRPr>
          </a:p>
        </p:txBody>
      </p:sp>
      <p:sp>
        <p:nvSpPr>
          <p:cNvPr id="14" name="TextBox 13"/>
          <p:cNvSpPr txBox="1"/>
          <p:nvPr/>
        </p:nvSpPr>
        <p:spPr>
          <a:xfrm>
            <a:off x="7066982" y="3822327"/>
            <a:ext cx="9423192"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في حالة نشوب حريق ، قم بتوفير مسار هروب للأفراد.</a:t>
            </a:r>
            <a:endParaRPr lang="en-US" dirty="0">
              <a:latin typeface="Sakkal Majalla" panose="02000000000000000000" pitchFamily="2" charset="-78"/>
              <a:cs typeface="Sakkal Majalla" panose="02000000000000000000" pitchFamily="2" charset="-78"/>
            </a:endParaRPr>
          </a:p>
        </p:txBody>
      </p:sp>
      <p:grpSp>
        <p:nvGrpSpPr>
          <p:cNvPr id="15" name="Group 14"/>
          <p:cNvGrpSpPr/>
          <p:nvPr/>
        </p:nvGrpSpPr>
        <p:grpSpPr>
          <a:xfrm>
            <a:off x="16685670" y="3405813"/>
            <a:ext cx="493201" cy="493201"/>
            <a:chOff x="1165118" y="4382268"/>
            <a:chExt cx="493201" cy="493201"/>
          </a:xfrm>
        </p:grpSpPr>
        <p:sp>
          <p:nvSpPr>
            <p:cNvPr id="16" name="Oval 15"/>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7" name="Oval 16"/>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37" name="TextBox 36"/>
          <p:cNvSpPr txBox="1"/>
          <p:nvPr/>
        </p:nvSpPr>
        <p:spPr>
          <a:xfrm>
            <a:off x="7066982" y="4455745"/>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شريط الذعر:</a:t>
            </a:r>
            <a:endParaRPr lang="en-US" b="1" dirty="0">
              <a:latin typeface="Sakkal Majalla" panose="02000000000000000000" pitchFamily="2" charset="-78"/>
              <a:cs typeface="Sakkal Majalla" panose="02000000000000000000" pitchFamily="2" charset="-78"/>
            </a:endParaRPr>
          </a:p>
        </p:txBody>
      </p:sp>
      <p:sp>
        <p:nvSpPr>
          <p:cNvPr id="38" name="TextBox 37"/>
          <p:cNvSpPr txBox="1"/>
          <p:nvPr/>
        </p:nvSpPr>
        <p:spPr>
          <a:xfrm>
            <a:off x="7066982" y="4911511"/>
            <a:ext cx="9423192" cy="769441"/>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تمكن قضبان الذعر باب الحريق من البقاء مفتوحا من الداخل أثناء قفله من الخارج. افهم منشأتك وافترض دائما أن أي إنذار حريق هو حريق حقيقي.</a:t>
            </a:r>
            <a:endParaRPr lang="en-US" dirty="0">
              <a:latin typeface="Sakkal Majalla" panose="02000000000000000000" pitchFamily="2" charset="-78"/>
              <a:cs typeface="Sakkal Majalla" panose="02000000000000000000" pitchFamily="2" charset="-78"/>
            </a:endParaRPr>
          </a:p>
        </p:txBody>
      </p:sp>
      <p:grpSp>
        <p:nvGrpSpPr>
          <p:cNvPr id="39" name="Group 38"/>
          <p:cNvGrpSpPr/>
          <p:nvPr/>
        </p:nvGrpSpPr>
        <p:grpSpPr>
          <a:xfrm>
            <a:off x="16685670" y="4494997"/>
            <a:ext cx="493201" cy="493201"/>
            <a:chOff x="1165118" y="4382268"/>
            <a:chExt cx="493201" cy="493201"/>
          </a:xfrm>
        </p:grpSpPr>
        <p:sp>
          <p:nvSpPr>
            <p:cNvPr id="40" name="Oval 39"/>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41" name="Oval 40"/>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42" name="TextBox 41"/>
          <p:cNvSpPr txBox="1"/>
          <p:nvPr/>
        </p:nvSpPr>
        <p:spPr>
          <a:xfrm>
            <a:off x="7066982" y="6230485"/>
            <a:ext cx="9423192"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بطانية الحريق:</a:t>
            </a:r>
            <a:endParaRPr lang="en-US" b="1" dirty="0">
              <a:latin typeface="Sakkal Majalla" panose="02000000000000000000" pitchFamily="2" charset="-78"/>
              <a:cs typeface="Sakkal Majalla" panose="02000000000000000000" pitchFamily="2" charset="-78"/>
            </a:endParaRPr>
          </a:p>
        </p:txBody>
      </p:sp>
      <p:sp>
        <p:nvSpPr>
          <p:cNvPr id="43" name="TextBox 42"/>
          <p:cNvSpPr txBox="1"/>
          <p:nvPr/>
        </p:nvSpPr>
        <p:spPr>
          <a:xfrm>
            <a:off x="7066982" y="6686251"/>
            <a:ext cx="9423192" cy="1107996"/>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10000"/>
              </a:lnSpc>
              <a:spcAft>
                <a:spcPts val="1800"/>
              </a:spcAft>
            </a:pPr>
            <a:r>
              <a:rPr lang="ar-SA" dirty="0">
                <a:latin typeface="Sakkal Majalla" panose="02000000000000000000" pitchFamily="2" charset="-78"/>
                <a:cs typeface="Sakkal Majalla" panose="02000000000000000000" pitchFamily="2" charset="-78"/>
              </a:rPr>
              <a:t>لها مظهر نسيج ، ولكنها مصنوعة من مادة كيميائية وألياف معينة. إذا كانت النار صغيرة ، فيمكننا تغطيتها ببطانية. إذا كان الحريق على جسم الإنسان ، يمكنك استخدامه لإحاطة جسم الشخص من أجل إطفائه. ومع ذلك ، تأكد من أن البطانية تغطي الحريق بالكامل ، وإلا فلن يتم إطفاء الحريق.</a:t>
            </a:r>
            <a:endParaRPr lang="en-US" dirty="0">
              <a:latin typeface="Sakkal Majalla" panose="02000000000000000000" pitchFamily="2" charset="-78"/>
              <a:cs typeface="Sakkal Majalla" panose="02000000000000000000" pitchFamily="2" charset="-78"/>
            </a:endParaRPr>
          </a:p>
        </p:txBody>
      </p:sp>
      <p:grpSp>
        <p:nvGrpSpPr>
          <p:cNvPr id="44" name="Group 43"/>
          <p:cNvGrpSpPr/>
          <p:nvPr/>
        </p:nvGrpSpPr>
        <p:grpSpPr>
          <a:xfrm>
            <a:off x="16685670" y="6269737"/>
            <a:ext cx="493201" cy="493201"/>
            <a:chOff x="1165118" y="4382268"/>
            <a:chExt cx="493201" cy="493201"/>
          </a:xfrm>
        </p:grpSpPr>
        <p:sp>
          <p:nvSpPr>
            <p:cNvPr id="45" name="Oval 44"/>
            <p:cNvSpPr/>
            <p:nvPr/>
          </p:nvSpPr>
          <p:spPr>
            <a:xfrm>
              <a:off x="1165118" y="4382268"/>
              <a:ext cx="493201" cy="493201"/>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46" name="Oval 45"/>
            <p:cNvSpPr/>
            <p:nvPr/>
          </p:nvSpPr>
          <p:spPr>
            <a:xfrm>
              <a:off x="1278650" y="4495801"/>
              <a:ext cx="266136" cy="26613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27" name="TextBox 26"/>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8" name="TextBox 27">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9" name="Group 28"/>
          <p:cNvGrpSpPr/>
          <p:nvPr/>
        </p:nvGrpSpPr>
        <p:grpSpPr>
          <a:xfrm>
            <a:off x="14369660" y="1929679"/>
            <a:ext cx="2809211" cy="0"/>
            <a:chOff x="1216222" y="6141141"/>
            <a:chExt cx="2809211" cy="0"/>
          </a:xfrm>
        </p:grpSpPr>
        <p:cxnSp>
          <p:nvCxnSpPr>
            <p:cNvPr id="30" name="Straight Connector 29"/>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31" name="Straight Connector 30"/>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32" name="Straight Connector 31"/>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16886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887203" y="2906109"/>
            <a:ext cx="10461634" cy="57246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400" b="1" dirty="0">
                <a:latin typeface="Sakkal Majalla" panose="02000000000000000000" pitchFamily="2" charset="-78"/>
                <a:cs typeface="Sakkal Majalla" panose="02000000000000000000" pitchFamily="2" charset="-78"/>
              </a:rPr>
              <a:t>سبب مخاطر الحريق</a:t>
            </a:r>
            <a:endParaRPr lang="en-US" sz="2400" b="1" dirty="0">
              <a:latin typeface="Sakkal Majalla" panose="02000000000000000000" pitchFamily="2" charset="-78"/>
              <a:cs typeface="Sakkal Majalla" panose="02000000000000000000" pitchFamily="2" charset="-78"/>
            </a:endParaRPr>
          </a:p>
        </p:txBody>
      </p:sp>
      <p:sp>
        <p:nvSpPr>
          <p:cNvPr id="11" name="Round Diagonal Corner Rectangle 10"/>
          <p:cNvSpPr/>
          <p:nvPr/>
        </p:nvSpPr>
        <p:spPr>
          <a:xfrm>
            <a:off x="13101199"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Round Diagonal Corner Rectangle 11"/>
          <p:cNvSpPr/>
          <p:nvPr/>
        </p:nvSpPr>
        <p:spPr>
          <a:xfrm>
            <a:off x="13101199" y="3340337"/>
            <a:ext cx="4077672" cy="5717437"/>
          </a:xfrm>
          <a:prstGeom prst="round2DiagRect">
            <a:avLst/>
          </a:prstGeom>
          <a:blipFill>
            <a:blip r:embed="rId2"/>
            <a:srcRect/>
            <a:stretch>
              <a:fillRect l="-74889" r="-74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32" name="TextBox 31"/>
          <p:cNvSpPr txBox="1"/>
          <p:nvPr/>
        </p:nvSpPr>
        <p:spPr>
          <a:xfrm>
            <a:off x="2461136" y="3644509"/>
            <a:ext cx="9887701" cy="3108543"/>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pPr>
              <a:spcAft>
                <a:spcPts val="1200"/>
              </a:spcAft>
            </a:pPr>
            <a:r>
              <a:rPr lang="ar-SA" dirty="0">
                <a:latin typeface="Sakkal Majalla" panose="02000000000000000000" pitchFamily="2" charset="-78"/>
                <a:cs typeface="Sakkal Majalla" panose="02000000000000000000" pitchFamily="2" charset="-78"/>
              </a:rPr>
              <a:t>سوء ترتيب المنزل: في بعض الأحيان، لا يتم وضع الأشياء بشكل صحيح، بل يتركون متناثرين أو يتم وضعهم في المكان الخطأ.</a:t>
            </a:r>
          </a:p>
          <a:p>
            <a:pPr>
              <a:spcAft>
                <a:spcPts val="1200"/>
              </a:spcAft>
            </a:pPr>
            <a:r>
              <a:rPr lang="ar-SA" dirty="0">
                <a:latin typeface="Sakkal Majalla" panose="02000000000000000000" pitchFamily="2" charset="-78"/>
                <a:cs typeface="Sakkal Majalla" panose="02000000000000000000" pitchFamily="2" charset="-78"/>
              </a:rPr>
              <a:t>صيانة ضعيفة: في بعض الأحيان، لا يتم الاعتناء بالأشياء بشكل جيد أو لا يتم تصنيعها بشكل صحيح.</a:t>
            </a:r>
          </a:p>
          <a:p>
            <a:pPr>
              <a:spcAft>
                <a:spcPts val="1200"/>
              </a:spcAft>
            </a:pPr>
            <a:r>
              <a:rPr lang="ar-SA" dirty="0">
                <a:latin typeface="Sakkal Majalla" panose="02000000000000000000" pitchFamily="2" charset="-78"/>
                <a:cs typeface="Sakkal Majalla" panose="02000000000000000000" pitchFamily="2" charset="-78"/>
              </a:rPr>
              <a:t>استخدام غير صحيح: في بعض الأحيان، يتم استخدام الأشياء بشكل مهمل أو ليس وفقًا لتعليمات الشركة المصنعة.</a:t>
            </a:r>
          </a:p>
          <a:p>
            <a:pPr>
              <a:spcAft>
                <a:spcPts val="1200"/>
              </a:spcAft>
            </a:pPr>
            <a:r>
              <a:rPr lang="ar-SA" dirty="0">
                <a:latin typeface="Sakkal Majalla" panose="02000000000000000000" pitchFamily="2" charset="-78"/>
                <a:cs typeface="Sakkal Majalla" panose="02000000000000000000" pitchFamily="2" charset="-78"/>
              </a:rPr>
              <a:t>الحرق العمد: يحدث الحرق العمد عندما يشعل شخص ما النار بشكل متعمد. من الضروري أن يكون ضباط الأمن ينتبهون إلى ذلك.</a:t>
            </a:r>
          </a:p>
          <a:p>
            <a:pPr>
              <a:spcAft>
                <a:spcPts val="1200"/>
              </a:spcAft>
            </a:pPr>
            <a:r>
              <a:rPr lang="ar-SA" dirty="0">
                <a:latin typeface="Sakkal Majalla" panose="02000000000000000000" pitchFamily="2" charset="-78"/>
                <a:cs typeface="Sakkal Majalla" panose="02000000000000000000" pitchFamily="2" charset="-78"/>
              </a:rPr>
              <a:t>الاشتعال الذاتي: يمكن لبعض المواد أن تتعرض لتغييرات كيميائية. يمكن أن يزداد الحرارة داخلها مع مرور الوقت، مما يؤدي إلى اشتعالها بشكل مفاجئ.</a:t>
            </a:r>
            <a:endParaRPr lang="en-US" dirty="0">
              <a:latin typeface="Sakkal Majalla" panose="02000000000000000000" pitchFamily="2" charset="-78"/>
              <a:cs typeface="Sakkal Majalla" panose="02000000000000000000" pitchFamily="2" charset="-78"/>
            </a:endParaRPr>
          </a:p>
        </p:txBody>
      </p:sp>
      <p:sp>
        <p:nvSpPr>
          <p:cNvPr id="13" name="TextBox 12"/>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4" name="TextBox 13">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5" name="Group 14"/>
          <p:cNvGrpSpPr/>
          <p:nvPr/>
        </p:nvGrpSpPr>
        <p:grpSpPr>
          <a:xfrm>
            <a:off x="14369660" y="1929679"/>
            <a:ext cx="2809211" cy="0"/>
            <a:chOff x="1216222" y="6141141"/>
            <a:chExt cx="2809211" cy="0"/>
          </a:xfrm>
        </p:grpSpPr>
        <p:cxnSp>
          <p:nvCxnSpPr>
            <p:cNvPr id="16" name="Straight Connector 15"/>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17" name="Straight Connector 16"/>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18" name="Straight Connector 17"/>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275782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rallelogram 39"/>
          <p:cNvSpPr/>
          <p:nvPr/>
        </p:nvSpPr>
        <p:spPr>
          <a:xfrm>
            <a:off x="12910013" y="4269421"/>
            <a:ext cx="6891219" cy="445238"/>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8" name="TextBox 7"/>
          <p:cNvSpPr txBox="1"/>
          <p:nvPr/>
        </p:nvSpPr>
        <p:spPr>
          <a:xfrm>
            <a:off x="7833561" y="2388630"/>
            <a:ext cx="9531192"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طفايات الحريق</a:t>
            </a:r>
            <a:endParaRPr lang="en-US" sz="2200" dirty="0">
              <a:latin typeface="Sakkal Majalla" panose="02000000000000000000" pitchFamily="2" charset="-78"/>
              <a:cs typeface="Sakkal Majalla" panose="02000000000000000000" pitchFamily="2" charset="-78"/>
            </a:endParaRPr>
          </a:p>
        </p:txBody>
      </p:sp>
      <p:sp>
        <p:nvSpPr>
          <p:cNvPr id="37" name="TextBox 36"/>
          <p:cNvSpPr txBox="1"/>
          <p:nvPr/>
        </p:nvSpPr>
        <p:spPr>
          <a:xfrm>
            <a:off x="8122318" y="2890967"/>
            <a:ext cx="9242435" cy="812530"/>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1800" dirty="0">
                <a:latin typeface="Sakkal Majalla" panose="02000000000000000000" pitchFamily="2" charset="-78"/>
                <a:cs typeface="Sakkal Majalla" panose="02000000000000000000" pitchFamily="2" charset="-78"/>
              </a:rPr>
              <a:t>بصفتك محترفا أمنيا ، يجب أن تفهم وتدرب على استخدام طفاية حريق في حالة نشوب حريق في مكان عملك. لإخماد الحريق ، يجب عليك استخدام مطفأة الحريق المناسبة لنوع الحريق.</a:t>
            </a:r>
            <a:endParaRPr lang="en-US" sz="1800" dirty="0">
              <a:latin typeface="Sakkal Majalla" panose="02000000000000000000" pitchFamily="2" charset="-78"/>
              <a:cs typeface="Sakkal Majalla" panose="02000000000000000000" pitchFamily="2" charset="-78"/>
            </a:endParaRPr>
          </a:p>
        </p:txBody>
      </p:sp>
      <p:sp>
        <p:nvSpPr>
          <p:cNvPr id="38" name="TextBox 37"/>
          <p:cNvSpPr txBox="1"/>
          <p:nvPr/>
        </p:nvSpPr>
        <p:spPr>
          <a:xfrm>
            <a:off x="6679293" y="4248991"/>
            <a:ext cx="10685460" cy="452432"/>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1800" b="1" dirty="0">
                <a:solidFill>
                  <a:schemeClr val="bg1"/>
                </a:solidFill>
                <a:latin typeface="Sakkal Majalla" panose="02000000000000000000" pitchFamily="2" charset="-78"/>
                <a:cs typeface="Sakkal Majalla" panose="02000000000000000000" pitchFamily="2" charset="-78"/>
              </a:rPr>
              <a:t>أنواع طفايات الحريق:</a:t>
            </a:r>
            <a:endParaRPr lang="en-US" sz="1800" b="1" dirty="0">
              <a:solidFill>
                <a:schemeClr val="bg1"/>
              </a:solidFill>
              <a:latin typeface="Sakkal Majalla" panose="02000000000000000000" pitchFamily="2" charset="-78"/>
              <a:cs typeface="Sakkal Majalla" panose="02000000000000000000" pitchFamily="2" charset="-78"/>
            </a:endParaRPr>
          </a:p>
        </p:txBody>
      </p:sp>
      <p:sp>
        <p:nvSpPr>
          <p:cNvPr id="39" name="TextBox 38"/>
          <p:cNvSpPr txBox="1"/>
          <p:nvPr/>
        </p:nvSpPr>
        <p:spPr>
          <a:xfrm>
            <a:off x="1238945" y="4887618"/>
            <a:ext cx="15271770" cy="3974934"/>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sz="1900" b="1" dirty="0">
                <a:latin typeface="Sakkal Majalla" panose="02000000000000000000" pitchFamily="2" charset="-78"/>
                <a:cs typeface="Sakkal Majalla" panose="02000000000000000000" pitchFamily="2" charset="-78"/>
              </a:rPr>
              <a:t>الماء: إنها طفاية الحريق الأكثر تكلفة واستخداما على نطاق واسع. يتم إطفاء ألسنة اللهب من الفئة أ باستخدام هذه الطريقة. غير مخصص للاستخدام في حرائق الفئة ب أو عند وجود الكهرباء. عند استخدام مطفأة مياه لإخماد حريق من الفئة ب ، يكون الزيت أخف وزنا وأكثر عرضة للطفو في الماء ، مما يسمح للحريق بالانتشار. إذا كنت تستخدم الماء لإطفاء حريق من الفئة ج</a:t>
            </a:r>
            <a:r>
              <a:rPr lang="en-US" sz="1900" b="1" dirty="0">
                <a:latin typeface="Sakkal Majalla" panose="02000000000000000000" pitchFamily="2" charset="-78"/>
                <a:cs typeface="Sakkal Majalla" panose="02000000000000000000" pitchFamily="2" charset="-78"/>
              </a:rPr>
              <a:t> ، </a:t>
            </a:r>
            <a:r>
              <a:rPr lang="ar-SA" sz="1900" b="1" dirty="0">
                <a:latin typeface="Sakkal Majalla" panose="02000000000000000000" pitchFamily="2" charset="-78"/>
                <a:cs typeface="Sakkal Majalla" panose="02000000000000000000" pitchFamily="2" charset="-78"/>
              </a:rPr>
              <a:t>فإنك تخاطر بتلقي صدمة إذا لم يتم إيقاف تشغيل الطاقة</a:t>
            </a:r>
            <a:r>
              <a:rPr lang="en-US" sz="1900" dirty="0">
                <a:latin typeface="Sakkal Majalla" panose="02000000000000000000" pitchFamily="2" charset="-78"/>
                <a:cs typeface="Sakkal Majalla" panose="02000000000000000000" pitchFamily="2" charset="-78"/>
              </a:rPr>
              <a:t>.</a:t>
            </a:r>
          </a:p>
          <a:p>
            <a:pPr algn="r"/>
            <a:r>
              <a:rPr lang="ar-SA" sz="1900" b="1" dirty="0">
                <a:latin typeface="Sakkal Majalla" panose="02000000000000000000" pitchFamily="2" charset="-78"/>
                <a:cs typeface="Sakkal Majalla" panose="02000000000000000000" pitchFamily="2" charset="-78"/>
              </a:rPr>
              <a:t>طفاية حريق رغوية: أغلى من الماء السائل الكيميائي لحرائق الفئة أ وب</a:t>
            </a:r>
            <a:endParaRPr lang="en-US" sz="1900" dirty="0">
              <a:latin typeface="Sakkal Majalla" panose="02000000000000000000" pitchFamily="2" charset="-78"/>
              <a:cs typeface="Sakkal Majalla" panose="02000000000000000000" pitchFamily="2" charset="-78"/>
            </a:endParaRPr>
          </a:p>
          <a:p>
            <a:pPr algn="r"/>
            <a:r>
              <a:rPr lang="en-US" sz="1900" b="1" dirty="0">
                <a:latin typeface="Sakkal Majalla" panose="02000000000000000000" pitchFamily="2" charset="-78"/>
                <a:cs typeface="Sakkal Majalla" panose="02000000000000000000" pitchFamily="2" charset="-78"/>
              </a:rPr>
              <a:t>. </a:t>
            </a:r>
            <a:r>
              <a:rPr lang="ar-SA" sz="1900" b="1" dirty="0">
                <a:latin typeface="Sakkal Majalla" panose="02000000000000000000" pitchFamily="2" charset="-78"/>
                <a:cs typeface="Sakkal Majalla" panose="02000000000000000000" pitchFamily="2" charset="-78"/>
              </a:rPr>
              <a:t>لا ينصح باستخدام طفايات رش الرغوة للحرائق الكهربائية. ومع ذلك ، فهي أكثر أمانا من الماء إذا تم رشها عن طريق الخطأ في المعدات الكهربائية مدى الحياة</a:t>
            </a:r>
            <a:endParaRPr lang="ar-SA" sz="1900" dirty="0">
              <a:latin typeface="Sakkal Majalla" panose="02000000000000000000" pitchFamily="2" charset="-78"/>
              <a:cs typeface="Sakkal Majalla" panose="02000000000000000000" pitchFamily="2" charset="-78"/>
            </a:endParaRPr>
          </a:p>
          <a:p>
            <a:pPr algn="r"/>
            <a:endParaRPr lang="ar-SA" sz="1900" dirty="0">
              <a:latin typeface="Sakkal Majalla" panose="02000000000000000000" pitchFamily="2" charset="-78"/>
              <a:cs typeface="Sakkal Majalla" panose="02000000000000000000" pitchFamily="2" charset="-78"/>
            </a:endParaRPr>
          </a:p>
          <a:p>
            <a:pPr algn="r"/>
            <a:r>
              <a:rPr lang="en-US" sz="1900" b="1" dirty="0">
                <a:latin typeface="Sakkal Majalla" panose="02000000000000000000" pitchFamily="2" charset="-78"/>
                <a:cs typeface="Sakkal Majalla" panose="02000000000000000000" pitchFamily="2" charset="-78"/>
              </a:rPr>
              <a:t>DCP (</a:t>
            </a:r>
            <a:r>
              <a:rPr lang="ar-SA" sz="1900" b="1" dirty="0">
                <a:latin typeface="Sakkal Majalla" panose="02000000000000000000" pitchFamily="2" charset="-78"/>
                <a:cs typeface="Sakkal Majalla" panose="02000000000000000000" pitchFamily="2" charset="-78"/>
              </a:rPr>
              <a:t>طفايات حريق مسحوق التنظيف الجاف): يشار أحيانا إلى </a:t>
            </a:r>
            <a:r>
              <a:rPr lang="en-US" sz="1900" b="1" dirty="0">
                <a:latin typeface="Sakkal Majalla" panose="02000000000000000000" pitchFamily="2" charset="-78"/>
                <a:cs typeface="Sakkal Majalla" panose="02000000000000000000" pitchFamily="2" charset="-78"/>
              </a:rPr>
              <a:t>DCP </a:t>
            </a:r>
            <a:r>
              <a:rPr lang="ar-SA" sz="1900" b="1" dirty="0">
                <a:latin typeface="Sakkal Majalla" panose="02000000000000000000" pitchFamily="2" charset="-78"/>
                <a:cs typeface="Sakkal Majalla" panose="02000000000000000000" pitchFamily="2" charset="-78"/>
              </a:rPr>
              <a:t>على أنه مطفأة متعددة الأغراض حيث يمكن استخدامه في حرائق الفئة </a:t>
            </a:r>
            <a:r>
              <a:rPr lang="en-US" sz="1900" b="1" dirty="0">
                <a:latin typeface="Sakkal Majalla" panose="02000000000000000000" pitchFamily="2" charset="-78"/>
                <a:cs typeface="Sakkal Majalla" panose="02000000000000000000" pitchFamily="2" charset="-78"/>
              </a:rPr>
              <a:t>A </a:t>
            </a:r>
            <a:r>
              <a:rPr lang="ar-SA" sz="1900" b="1" dirty="0">
                <a:latin typeface="Sakkal Majalla" panose="02000000000000000000" pitchFamily="2" charset="-78"/>
                <a:cs typeface="Sakkal Majalla" panose="02000000000000000000" pitchFamily="2" charset="-78"/>
              </a:rPr>
              <a:t>و </a:t>
            </a:r>
            <a:r>
              <a:rPr lang="en-US" sz="1900" b="1" dirty="0">
                <a:latin typeface="Sakkal Majalla" panose="02000000000000000000" pitchFamily="2" charset="-78"/>
                <a:cs typeface="Sakkal Majalla" panose="02000000000000000000" pitchFamily="2" charset="-78"/>
              </a:rPr>
              <a:t>B </a:t>
            </a:r>
            <a:r>
              <a:rPr lang="ar-SA" sz="1900" b="1" dirty="0">
                <a:latin typeface="Sakkal Majalla" panose="02000000000000000000" pitchFamily="2" charset="-78"/>
                <a:cs typeface="Sakkal Majalla" panose="02000000000000000000" pitchFamily="2" charset="-78"/>
              </a:rPr>
              <a:t>و </a:t>
            </a:r>
            <a:r>
              <a:rPr lang="en-US" sz="1900" b="1" dirty="0">
                <a:latin typeface="Sakkal Majalla" panose="02000000000000000000" pitchFamily="2" charset="-78"/>
                <a:cs typeface="Sakkal Majalla" panose="02000000000000000000" pitchFamily="2" charset="-78"/>
              </a:rPr>
              <a:t>C. </a:t>
            </a:r>
            <a:r>
              <a:rPr lang="ar-SA" sz="1900" b="1" dirty="0">
                <a:latin typeface="Sakkal Majalla" panose="02000000000000000000" pitchFamily="2" charset="-78"/>
                <a:cs typeface="Sakkal Majalla" panose="02000000000000000000" pitchFamily="2" charset="-78"/>
              </a:rPr>
              <a:t>الخيار الأفضل لتشغيل الحرائق السائلة (الفئة ب). ومع ذلك ، إذا تم استخدامه لحرائق الفئة </a:t>
            </a:r>
            <a:r>
              <a:rPr lang="en-US" sz="1900" b="1" dirty="0">
                <a:latin typeface="Sakkal Majalla" panose="02000000000000000000" pitchFamily="2" charset="-78"/>
                <a:cs typeface="Sakkal Majalla" panose="02000000000000000000" pitchFamily="2" charset="-78"/>
              </a:rPr>
              <a:t>C </a:t>
            </a:r>
            <a:r>
              <a:rPr lang="ar-SA" sz="1900" b="1" dirty="0">
                <a:latin typeface="Sakkal Majalla" panose="02000000000000000000" pitchFamily="2" charset="-78"/>
                <a:cs typeface="Sakkal Majalla" panose="02000000000000000000" pitchFamily="2" charset="-78"/>
              </a:rPr>
              <a:t>دون عزل إمدادات الغاز أولا ، فقد يكون مميتا. عند استخدام </a:t>
            </a:r>
            <a:r>
              <a:rPr lang="en-US" sz="1900" b="1" dirty="0">
                <a:latin typeface="Sakkal Majalla" panose="02000000000000000000" pitchFamily="2" charset="-78"/>
                <a:cs typeface="Sakkal Majalla" panose="02000000000000000000" pitchFamily="2" charset="-78"/>
              </a:rPr>
              <a:t>DCP </a:t>
            </a:r>
            <a:r>
              <a:rPr lang="ar-SA" sz="1900" b="1" dirty="0">
                <a:latin typeface="Sakkal Majalla" panose="02000000000000000000" pitchFamily="2" charset="-78"/>
                <a:cs typeface="Sakkal Majalla" panose="02000000000000000000" pitchFamily="2" charset="-78"/>
              </a:rPr>
              <a:t>في الداخل ، قد يتسبب المسحوق في عدم وضوح الرؤية أو تلف المنتجات والآلات. إنها أيضا فوضى.</a:t>
            </a:r>
            <a:endParaRPr lang="ar-SA" sz="1900" dirty="0">
              <a:latin typeface="Sakkal Majalla" panose="02000000000000000000" pitchFamily="2" charset="-78"/>
              <a:cs typeface="Sakkal Majalla" panose="02000000000000000000" pitchFamily="2" charset="-78"/>
            </a:endParaRPr>
          </a:p>
          <a:p>
            <a:pPr algn="r"/>
            <a:endParaRPr lang="en-US" sz="1900" dirty="0">
              <a:latin typeface="Sakkal Majalla" panose="02000000000000000000" pitchFamily="2" charset="-78"/>
              <a:cs typeface="Sakkal Majalla" panose="02000000000000000000" pitchFamily="2" charset="-78"/>
            </a:endParaRPr>
          </a:p>
          <a:p>
            <a:pPr algn="r"/>
            <a:r>
              <a:rPr lang="ar-SA" sz="1900" b="1" dirty="0">
                <a:latin typeface="Sakkal Majalla" panose="02000000000000000000" pitchFamily="2" charset="-78"/>
                <a:cs typeface="Sakkal Majalla" panose="02000000000000000000" pitchFamily="2" charset="-78"/>
              </a:rPr>
              <a:t>طفاية حريق </a:t>
            </a:r>
            <a:r>
              <a:rPr lang="en-US" sz="1900" b="1" dirty="0">
                <a:latin typeface="Sakkal Majalla" panose="02000000000000000000" pitchFamily="2" charset="-78"/>
                <a:cs typeface="Sakkal Majalla" panose="02000000000000000000" pitchFamily="2" charset="-78"/>
              </a:rPr>
              <a:t>CO2: </a:t>
            </a:r>
            <a:r>
              <a:rPr lang="ar-SA" sz="1900" b="1" dirty="0">
                <a:latin typeface="Sakkal Majalla" panose="02000000000000000000" pitchFamily="2" charset="-78"/>
                <a:cs typeface="Sakkal Majalla" panose="02000000000000000000" pitchFamily="2" charset="-78"/>
              </a:rPr>
              <a:t>يستخدم ثاني أكسيد الكربون (</a:t>
            </a:r>
            <a:r>
              <a:rPr lang="en-US" sz="1900" b="1" dirty="0">
                <a:latin typeface="Sakkal Majalla" panose="02000000000000000000" pitchFamily="2" charset="-78"/>
                <a:cs typeface="Sakkal Majalla" panose="02000000000000000000" pitchFamily="2" charset="-78"/>
              </a:rPr>
              <a:t>CO2) </a:t>
            </a:r>
            <a:r>
              <a:rPr lang="ar-SA" sz="1900" b="1" dirty="0">
                <a:latin typeface="Sakkal Majalla" panose="02000000000000000000" pitchFamily="2" charset="-78"/>
                <a:cs typeface="Sakkal Majalla" panose="02000000000000000000" pitchFamily="2" charset="-78"/>
              </a:rPr>
              <a:t>بشكل شائع لإطفاء الحرائق في الأجهزة الكهربائية وسيطفئ أيضا حرائق السوائل من الفئة ب. ومع ذلك ، عند استخدامه في حريق الفئة ب ، يمكن إعادة الاشتعال.</a:t>
            </a:r>
            <a:endParaRPr lang="en-US" sz="1900" dirty="0">
              <a:latin typeface="Sakkal Majalla" panose="02000000000000000000" pitchFamily="2" charset="-78"/>
              <a:cs typeface="Sakkal Majalla" panose="02000000000000000000" pitchFamily="2" charset="-78"/>
            </a:endParaRPr>
          </a:p>
        </p:txBody>
      </p:sp>
      <p:sp>
        <p:nvSpPr>
          <p:cNvPr id="42" name="Round Diagonal Corner Rectangle 41"/>
          <p:cNvSpPr/>
          <p:nvPr/>
        </p:nvSpPr>
        <p:spPr>
          <a:xfrm>
            <a:off x="0" y="1676142"/>
            <a:ext cx="7363326" cy="1883569"/>
          </a:xfrm>
          <a:prstGeom prst="round2DiagRect">
            <a:avLst>
              <a:gd name="adj1" fmla="val 36011"/>
              <a:gd name="adj2" fmla="val 0"/>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43" name="Round Diagonal Corner Rectangle 42"/>
          <p:cNvSpPr/>
          <p:nvPr/>
        </p:nvSpPr>
        <p:spPr>
          <a:xfrm>
            <a:off x="0" y="2120880"/>
            <a:ext cx="7363326" cy="2338825"/>
          </a:xfrm>
          <a:prstGeom prst="round2DiagRect">
            <a:avLst>
              <a:gd name="adj1" fmla="val 34252"/>
              <a:gd name="adj2" fmla="val 0"/>
            </a:avLst>
          </a:prstGeom>
          <a:blipFill>
            <a:blip r:embed="rId2"/>
            <a:srcRect/>
            <a:stretch>
              <a:fillRect t="-80580" b="-462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721671" y="6349682"/>
            <a:ext cx="457200" cy="457200"/>
          </a:xfrm>
          <a:prstGeom prst="rect">
            <a:avLst/>
          </a:prstGeom>
        </p:spPr>
      </p:pic>
      <p:pic>
        <p:nvPicPr>
          <p:cNvPr id="44" name="Picture 4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21671" y="4905458"/>
            <a:ext cx="457200" cy="457200"/>
          </a:xfrm>
          <a:prstGeom prst="rect">
            <a:avLst/>
          </a:prstGeom>
        </p:spPr>
      </p:pic>
      <p:pic>
        <p:nvPicPr>
          <p:cNvPr id="45" name="Picture 4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721671" y="8603779"/>
            <a:ext cx="457200" cy="457200"/>
          </a:xfrm>
          <a:prstGeom prst="rect">
            <a:avLst/>
          </a:prstGeom>
        </p:spPr>
      </p:pic>
      <p:pic>
        <p:nvPicPr>
          <p:cNvPr id="46" name="Picture 4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721671" y="7159555"/>
            <a:ext cx="457200" cy="457200"/>
          </a:xfrm>
          <a:prstGeom prst="rect">
            <a:avLst/>
          </a:prstGeom>
        </p:spPr>
      </p:pic>
      <p:sp>
        <p:nvSpPr>
          <p:cNvPr id="19" name="TextBox 18"/>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0" name="TextBox 19">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1" name="Group 20"/>
          <p:cNvGrpSpPr/>
          <p:nvPr/>
        </p:nvGrpSpPr>
        <p:grpSpPr>
          <a:xfrm>
            <a:off x="14369660" y="1929679"/>
            <a:ext cx="2809211" cy="0"/>
            <a:chOff x="1216222" y="6141141"/>
            <a:chExt cx="2809211" cy="0"/>
          </a:xfrm>
        </p:grpSpPr>
        <p:cxnSp>
          <p:nvCxnSpPr>
            <p:cNvPr id="22" name="Straight Connector 21"/>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3" name="Straight Connector 22"/>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4" name="Straight Connector 23"/>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14870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085693" y="3048179"/>
            <a:ext cx="10279060" cy="812530"/>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1800" dirty="0">
                <a:latin typeface="Sakkal Majalla" panose="02000000000000000000" pitchFamily="2" charset="-78"/>
                <a:cs typeface="Sakkal Majalla" panose="02000000000000000000" pitchFamily="2" charset="-78"/>
              </a:rPr>
              <a:t>يجب أن يكون لديك استعدادات للاستجابة بشكل صحيح لحوادث الصحة والسلامة ، وكذلك أي أزمة قد تنشأ في حدث ما. يجب أن تكون خطة الطوارئ هذه متناسبة مع مقدار الخطر الذي تشكله أنشطة الحدث بالإضافة إلى النطاق المحتمل للحادث وشدته.</a:t>
            </a:r>
            <a:endParaRPr lang="en-US" sz="1800" dirty="0">
              <a:latin typeface="Sakkal Majalla" panose="02000000000000000000" pitchFamily="2" charset="-78"/>
              <a:cs typeface="Sakkal Majalla" panose="02000000000000000000" pitchFamily="2" charset="-78"/>
            </a:endParaRPr>
          </a:p>
        </p:txBody>
      </p:sp>
      <p:sp>
        <p:nvSpPr>
          <p:cNvPr id="11" name="Parallelogram 10"/>
          <p:cNvSpPr/>
          <p:nvPr/>
        </p:nvSpPr>
        <p:spPr>
          <a:xfrm>
            <a:off x="14369660" y="5042079"/>
            <a:ext cx="5900619"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4395917" y="5150484"/>
            <a:ext cx="2968836"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a:solidFill>
                  <a:schemeClr val="bg1"/>
                </a:solidFill>
                <a:latin typeface="Sakkal Majalla" panose="02000000000000000000" pitchFamily="2" charset="-78"/>
                <a:cs typeface="Sakkal Majalla" panose="02000000000000000000" pitchFamily="2" charset="-78"/>
              </a:rPr>
              <a:t>المخاطر الرئيسية</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6882493" y="5882102"/>
            <a:ext cx="10482260" cy="2123658"/>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dirty="0">
                <a:latin typeface="Sakkal Majalla" panose="02000000000000000000" pitchFamily="2" charset="-78"/>
                <a:cs typeface="Sakkal Majalla" panose="02000000000000000000" pitchFamily="2" charset="-78"/>
              </a:rPr>
              <a:t>ضع بروتوكولات الطوارئ التي يجب اتباعها من قبل الموظفين والمتطوعين في حالة وقوع حادث كبير أو طارئ، مثل الطقس السيئ، أو حريق، أو انهيار الهيكل باستخدام الموارد المتاحة لديك. يجب أن تشمل الاستعدادات التدابير للتعامل مع حوادث ومواقف متنوعة مثل إلغاء فعالية ترفيهية فجأة، أو الظروف الجوية القاسية، أو عدم توفر أعضاء فريقك الرئيسيين.</a:t>
            </a:r>
          </a:p>
          <a:p>
            <a:pPr marL="0" indent="0" algn="r">
              <a:spcAft>
                <a:spcPts val="1800"/>
              </a:spcAft>
              <a:buNone/>
            </a:pPr>
            <a:r>
              <a:rPr lang="ar-SA" dirty="0">
                <a:latin typeface="Sakkal Majalla" panose="02000000000000000000" pitchFamily="2" charset="-78"/>
                <a:cs typeface="Sakkal Majalla" panose="02000000000000000000" pitchFamily="2" charset="-78"/>
              </a:rPr>
              <a:t>سيتعين عليك أيضًا دراسة كيفية استجابتك للمواقف الأكثر جدية، مثل وقوع كارثة كبيرة تتطلب مساعدة خدمات الطوارئ وتنفيذ خطط الطوارئ الإقليمية الخاصة بهم.</a:t>
            </a:r>
            <a:endParaRPr lang="en-US" dirty="0">
              <a:latin typeface="Sakkal Majalla" panose="02000000000000000000" pitchFamily="2" charset="-78"/>
              <a:cs typeface="Sakkal Majalla" panose="02000000000000000000" pitchFamily="2" charset="-78"/>
            </a:endParaRPr>
          </a:p>
        </p:txBody>
      </p:sp>
      <p:sp>
        <p:nvSpPr>
          <p:cNvPr id="14" name="TextBox 13"/>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5" name="TextBox 14">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6" name="Group 15"/>
          <p:cNvGrpSpPr/>
          <p:nvPr/>
        </p:nvGrpSpPr>
        <p:grpSpPr>
          <a:xfrm>
            <a:off x="14369660" y="1929679"/>
            <a:ext cx="2809211" cy="0"/>
            <a:chOff x="1216222" y="6141141"/>
            <a:chExt cx="2809211" cy="0"/>
          </a:xfrm>
        </p:grpSpPr>
        <p:cxnSp>
          <p:nvCxnSpPr>
            <p:cNvPr id="17" name="Straight Connector 16"/>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18" name="Straight Connector 17"/>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19" name="Straight Connector 18"/>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23" name="Rounded Rectangle 22"/>
          <p:cNvSpPr/>
          <p:nvPr/>
        </p:nvSpPr>
        <p:spPr>
          <a:xfrm>
            <a:off x="-701063" y="2245895"/>
            <a:ext cx="6541196" cy="6523094"/>
          </a:xfrm>
          <a:prstGeom prst="roundRect">
            <a:avLst>
              <a:gd name="adj" fmla="val 7700"/>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4" name="Rounded Rectangle 23"/>
          <p:cNvSpPr/>
          <p:nvPr/>
        </p:nvSpPr>
        <p:spPr>
          <a:xfrm>
            <a:off x="495300" y="2436395"/>
            <a:ext cx="5903495" cy="6142094"/>
          </a:xfrm>
          <a:prstGeom prst="roundRect">
            <a:avLst>
              <a:gd name="adj" fmla="val 7700"/>
            </a:avLst>
          </a:prstGeom>
          <a:blipFill>
            <a:blip r:embed="rId3"/>
            <a:srcRect/>
            <a:stretch>
              <a:fillRect l="-28031" r="-280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Tree>
    <p:extLst>
      <p:ext uri="{BB962C8B-B14F-4D97-AF65-F5344CB8AC3E}">
        <p14:creationId xmlns:p14="http://schemas.microsoft.com/office/powerpoint/2010/main" val="38500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3500851" y="2895600"/>
            <a:ext cx="5900619"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4395917" y="3004005"/>
            <a:ext cx="2968836"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مكافحة الإرهاب</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3735623"/>
            <a:ext cx="9515150"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وقد أصدر المكتب الوطني للأمن لمكافحة الإرهاب توصية محددة للمساعدة في الحد من خطر الهجمات الإرهابية في الأماكن المزدحمة.</a:t>
            </a:r>
            <a:endParaRPr lang="en-US" sz="2000" dirty="0">
              <a:latin typeface="Sakkal Majalla" panose="02000000000000000000" pitchFamily="2" charset="-78"/>
              <a:cs typeface="Sakkal Majalla" panose="02000000000000000000" pitchFamily="2" charset="-78"/>
            </a:endParaRPr>
          </a:p>
        </p:txBody>
      </p:sp>
      <p:sp>
        <p:nvSpPr>
          <p:cNvPr id="14" name="TextBox 13"/>
          <p:cNvSpPr txBox="1"/>
          <p:nvPr/>
        </p:nvSpPr>
        <p:spPr>
          <a:xfrm>
            <a:off x="7717061" y="4894907"/>
            <a:ext cx="9515150" cy="1123384"/>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b="1" dirty="0">
                <a:latin typeface="Sakkal Majalla" panose="02000000000000000000" pitchFamily="2" charset="-78"/>
                <a:cs typeface="Sakkal Majalla" panose="02000000000000000000" pitchFamily="2" charset="-78"/>
              </a:rPr>
              <a:t>الرسالة الرئيسية للجمهور هي </a:t>
            </a:r>
            <a:endParaRPr lang="en-US" sz="2000" b="1" dirty="0">
              <a:latin typeface="Sakkal Majalla" panose="02000000000000000000" pitchFamily="2" charset="-78"/>
              <a:cs typeface="Sakkal Majalla" panose="02000000000000000000" pitchFamily="2" charset="-78"/>
            </a:endParaRPr>
          </a:p>
          <a:p>
            <a:pPr marL="0" indent="0" algn="r">
              <a:spcAft>
                <a:spcPts val="1800"/>
              </a:spcAft>
              <a:buNone/>
            </a:pPr>
            <a:r>
              <a:rPr lang="en-US" sz="2000" b="1" dirty="0">
                <a:latin typeface="Sakkal Majalla" panose="02000000000000000000" pitchFamily="2" charset="-78"/>
                <a:cs typeface="Sakkal Majalla" panose="02000000000000000000" pitchFamily="2" charset="-78"/>
              </a:rPr>
              <a:t>:RUN ، HIDE TELL</a:t>
            </a:r>
          </a:p>
        </p:txBody>
      </p:sp>
      <p:sp>
        <p:nvSpPr>
          <p:cNvPr id="15" name="TextBox 14"/>
          <p:cNvSpPr txBox="1"/>
          <p:nvPr/>
        </p:nvSpPr>
        <p:spPr>
          <a:xfrm>
            <a:off x="7849603" y="5995676"/>
            <a:ext cx="9515150" cy="1769715"/>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2"/>
              </a:buBlip>
              <a:defRPr sz="2000">
                <a:solidFill>
                  <a:srgbClr val="272727"/>
                </a:solidFill>
                <a:latin typeface="Montserrat Medium" panose="00000600000000000000" pitchFamily="2" charset="0"/>
              </a:defRPr>
            </a:lvl1pPr>
          </a:lstStyle>
          <a:p>
            <a:r>
              <a:rPr lang="ar-SA" dirty="0">
                <a:latin typeface="Sakkal Majalla" panose="02000000000000000000" pitchFamily="2" charset="-78"/>
                <a:cs typeface="Sakkal Majalla" panose="02000000000000000000" pitchFamily="2" charset="-78"/>
              </a:rPr>
              <a:t>اركض: إلى مكان آمن ، هذا خيار أفضل بكثير من الاستسلام أو التفاوض. إذا لم يكن هناك مكان نذهب إليه ، إذن ...
إخفاء: من الأفضل الاختباء من المواجهة. تذكر تحويل هاتفك إلى الوضع الصامت وإيقاف تشغيل الاهتزاز. تحصين نفسك إذا استطعت ، ثم أخيرا وفقط عندما يكون ذلك آمنا ...</a:t>
            </a:r>
            <a:endParaRPr lang="en-US" dirty="0">
              <a:latin typeface="Sakkal Majalla" panose="02000000000000000000" pitchFamily="2" charset="-78"/>
              <a:cs typeface="Sakkal Majalla" panose="02000000000000000000" pitchFamily="2" charset="-78"/>
            </a:endParaRPr>
          </a:p>
          <a:p>
            <a:r>
              <a:rPr lang="ar-SA" dirty="0">
                <a:latin typeface="Sakkal Majalla" panose="02000000000000000000" pitchFamily="2" charset="-78"/>
                <a:cs typeface="Sakkal Majalla" panose="02000000000000000000" pitchFamily="2" charset="-78"/>
              </a:rPr>
              <a:t>اتصل: اتصل بالشرطة.</a:t>
            </a:r>
            <a:endParaRPr lang="en-US" dirty="0">
              <a:latin typeface="Sakkal Majalla" panose="02000000000000000000" pitchFamily="2" charset="-78"/>
              <a:cs typeface="Sakkal Majalla" panose="02000000000000000000" pitchFamily="2" charset="-78"/>
            </a:endParaRPr>
          </a:p>
        </p:txBody>
      </p:sp>
      <p:sp>
        <p:nvSpPr>
          <p:cNvPr id="16" name="Round Diagonal Corner Rectangle 15"/>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7" name="Round Diagonal Corner Rectangle 16"/>
          <p:cNvSpPr/>
          <p:nvPr/>
        </p:nvSpPr>
        <p:spPr>
          <a:xfrm>
            <a:off x="762000" y="3340337"/>
            <a:ext cx="6211303" cy="5717437"/>
          </a:xfrm>
          <a:prstGeom prst="round2DiagRect">
            <a:avLst/>
          </a:prstGeom>
          <a:blipFill>
            <a:blip r:embed="rId3"/>
            <a:srcRect/>
            <a:stretch>
              <a:fillRect l="-19038" t="-8192" r="-303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8" name="TextBox 17"/>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TextBox 18">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0" name="Group 19"/>
          <p:cNvGrpSpPr/>
          <p:nvPr/>
        </p:nvGrpSpPr>
        <p:grpSpPr>
          <a:xfrm>
            <a:off x="14369660" y="1929679"/>
            <a:ext cx="2809211" cy="0"/>
            <a:chOff x="1216222" y="6141141"/>
            <a:chExt cx="2809211" cy="0"/>
          </a:xfrm>
        </p:grpSpPr>
        <p:cxnSp>
          <p:nvCxnSpPr>
            <p:cNvPr id="21" name="Straight Connector 20"/>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2" name="Straight Connector 21"/>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3" name="Straight Connector 22"/>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4044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3405313" y="2895600"/>
            <a:ext cx="5900619"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4395917" y="3004005"/>
            <a:ext cx="2968836"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مشاركة خططك</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3735623"/>
            <a:ext cx="9515150"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بالنسبة للأحداث منخفضة المخاطر (أو تلك التي تعقد في موقع محدد بعمليات معروفة) ، قم بإنشاء خططك ومناقشتها مع:</a:t>
            </a:r>
            <a:endParaRPr lang="en-US" sz="2000" dirty="0">
              <a:latin typeface="Sakkal Majalla" panose="02000000000000000000" pitchFamily="2" charset="-78"/>
              <a:cs typeface="Sakkal Majalla" panose="02000000000000000000" pitchFamily="2" charset="-78"/>
            </a:endParaRPr>
          </a:p>
        </p:txBody>
      </p:sp>
      <p:sp>
        <p:nvSpPr>
          <p:cNvPr id="15" name="TextBox 14"/>
          <p:cNvSpPr txBox="1"/>
          <p:nvPr/>
        </p:nvSpPr>
        <p:spPr>
          <a:xfrm>
            <a:off x="7849603" y="4695371"/>
            <a:ext cx="9515150" cy="1808187"/>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2"/>
              </a:buBlip>
              <a:defRPr sz="2000">
                <a:solidFill>
                  <a:srgbClr val="272727"/>
                </a:solidFill>
                <a:latin typeface="Montserrat Medium" panose="00000600000000000000" pitchFamily="2" charset="0"/>
              </a:defRPr>
            </a:lvl1pPr>
          </a:lstStyle>
          <a:p>
            <a:r>
              <a:rPr lang="ar-SA" dirty="0">
                <a:latin typeface="Sakkal Majalla" panose="02000000000000000000" pitchFamily="2" charset="-78"/>
                <a:cs typeface="Sakkal Majalla" panose="02000000000000000000" pitchFamily="2" charset="-78"/>
              </a:rPr>
              <a:t>الشرطة
خدمة الإطفاء والإنقاذ
خدمة الإسعاف
التخطيط للطوارئ</a:t>
            </a:r>
            <a:endParaRPr lang="en-US" dirty="0">
              <a:latin typeface="Sakkal Majalla" panose="02000000000000000000" pitchFamily="2" charset="-78"/>
              <a:cs typeface="Sakkal Majalla" panose="02000000000000000000" pitchFamily="2" charset="-78"/>
            </a:endParaRPr>
          </a:p>
        </p:txBody>
      </p:sp>
      <p:sp>
        <p:nvSpPr>
          <p:cNvPr id="18" name="TextBox 17"/>
          <p:cNvSpPr txBox="1"/>
          <p:nvPr/>
        </p:nvSpPr>
        <p:spPr>
          <a:xfrm>
            <a:off x="8174264" y="6956943"/>
            <a:ext cx="9190489" cy="892552"/>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يجب أن تكون أي محادثات مفصلة ومعقدة بما يتناسب مع المخاطر التي تنطوي عليها. إذا كان هناك حدث طارئ أو خطير ، يجب أن تكون أنت ، بصفتك المنظم وخدمات الطوارئ ، واضحا بشأن من سيفعل ماذا.</a:t>
            </a:r>
            <a:endParaRPr lang="en-US" sz="2000" dirty="0">
              <a:latin typeface="Sakkal Majalla" panose="02000000000000000000" pitchFamily="2" charset="-78"/>
              <a:cs typeface="Sakkal Majalla" panose="02000000000000000000" pitchFamily="2" charset="-78"/>
            </a:endParaRPr>
          </a:p>
        </p:txBody>
      </p:sp>
      <p:sp>
        <p:nvSpPr>
          <p:cNvPr id="19" name="TextBox 18"/>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0" name="TextBox 19">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1" name="Group 20"/>
          <p:cNvGrpSpPr/>
          <p:nvPr/>
        </p:nvGrpSpPr>
        <p:grpSpPr>
          <a:xfrm>
            <a:off x="14369660" y="1929679"/>
            <a:ext cx="2809211" cy="0"/>
            <a:chOff x="1216222" y="6141141"/>
            <a:chExt cx="2809211" cy="0"/>
          </a:xfrm>
        </p:grpSpPr>
        <p:cxnSp>
          <p:nvCxnSpPr>
            <p:cNvPr id="22" name="Straight Connector 21"/>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3" name="Straight Connector 22"/>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4" name="Straight Connector 23"/>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25" name="Round Diagonal Corner Rectangle 24"/>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6" name="Round Diagonal Corner Rectangle 25"/>
          <p:cNvSpPr/>
          <p:nvPr/>
        </p:nvSpPr>
        <p:spPr>
          <a:xfrm>
            <a:off x="762000" y="3340337"/>
            <a:ext cx="6211303" cy="5717437"/>
          </a:xfrm>
          <a:prstGeom prst="round2DiagRect">
            <a:avLst/>
          </a:prstGeom>
          <a:blipFill>
            <a:blip r:embed="rId3"/>
            <a:srcRect/>
            <a:stretch>
              <a:fillRect l="-19038" t="-8192" r="-303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Tree>
    <p:extLst>
      <p:ext uri="{BB962C8B-B14F-4D97-AF65-F5344CB8AC3E}">
        <p14:creationId xmlns:p14="http://schemas.microsoft.com/office/powerpoint/2010/main" val="338887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4" name="TextBox 3">
            <a:extLst>
              <a:ext uri="{FF2B5EF4-FFF2-40B4-BE49-F238E27FC236}">
                <a16:creationId xmlns:a16="http://schemas.microsoft.com/office/drawing/2014/main" id="{FB3E5A25-4AF3-4118-AB45-067CCEC910B6}"/>
              </a:ext>
            </a:extLst>
          </p:cNvPr>
          <p:cNvSpPr txBox="1"/>
          <p:nvPr/>
        </p:nvSpPr>
        <p:spPr>
          <a:xfrm>
            <a:off x="11839074" y="997223"/>
            <a:ext cx="552567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مقدمة</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5" name="Group 4"/>
          <p:cNvGrpSpPr/>
          <p:nvPr/>
        </p:nvGrpSpPr>
        <p:grpSpPr>
          <a:xfrm>
            <a:off x="14369660" y="1929679"/>
            <a:ext cx="2809211" cy="0"/>
            <a:chOff x="1216222" y="6141141"/>
            <a:chExt cx="2809211" cy="0"/>
          </a:xfrm>
        </p:grpSpPr>
        <p:cxnSp>
          <p:nvCxnSpPr>
            <p:cNvPr id="6" name="Straight Connector 5"/>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7" name="Straight Connector 6"/>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8" name="Straight Connector 7"/>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9" name="Round Diagonal Corner Rectangle 8"/>
          <p:cNvSpPr/>
          <p:nvPr/>
        </p:nvSpPr>
        <p:spPr>
          <a:xfrm>
            <a:off x="0" y="2362200"/>
            <a:ext cx="6801853" cy="2166584"/>
          </a:xfrm>
          <a:prstGeom prst="round2DiagRect">
            <a:avLst>
              <a:gd name="adj1" fmla="val 36011"/>
              <a:gd name="adj2" fmla="val 0"/>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0" name="Round Diagonal Corner Rectangle 9"/>
          <p:cNvSpPr/>
          <p:nvPr/>
        </p:nvSpPr>
        <p:spPr>
          <a:xfrm>
            <a:off x="0" y="2806937"/>
            <a:ext cx="6801853" cy="2690244"/>
          </a:xfrm>
          <a:prstGeom prst="round2DiagRect">
            <a:avLst>
              <a:gd name="adj1" fmla="val 34252"/>
              <a:gd name="adj2" fmla="val 0"/>
            </a:avLst>
          </a:prstGeom>
          <a:blipFill>
            <a:blip r:embed="rId2"/>
            <a:srcRect/>
            <a:stretch>
              <a:fillRect t="-19967" b="-485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1" name="TextBox 10"/>
          <p:cNvSpPr txBox="1"/>
          <p:nvPr/>
        </p:nvSpPr>
        <p:spPr>
          <a:xfrm>
            <a:off x="7909540" y="2732584"/>
            <a:ext cx="9455213" cy="892552"/>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dirty="0">
                <a:latin typeface="Sakkal Majalla" panose="02000000000000000000" pitchFamily="2" charset="-78"/>
                <a:cs typeface="Sakkal Majalla" panose="02000000000000000000" pitchFamily="2" charset="-78"/>
              </a:rPr>
              <a:t>في كل عام ، يضطر مئات الموظفين إلى أخذ إجازة من العمل بسبب الإصابات التي كان من الممكن تجنبها إذا تم اتباع بروتوكولات الصحة والسلامة بشكل أكثر صرامة.</a:t>
            </a:r>
            <a:endParaRPr lang="en-US" dirty="0">
              <a:latin typeface="Sakkal Majalla" panose="02000000000000000000" pitchFamily="2" charset="-78"/>
              <a:cs typeface="Sakkal Majalla" panose="02000000000000000000" pitchFamily="2" charset="-78"/>
            </a:endParaRPr>
          </a:p>
        </p:txBody>
      </p:sp>
      <p:sp>
        <p:nvSpPr>
          <p:cNvPr id="12" name="TextBox 11"/>
          <p:cNvSpPr txBox="1"/>
          <p:nvPr/>
        </p:nvSpPr>
        <p:spPr>
          <a:xfrm>
            <a:off x="7909540" y="4148433"/>
            <a:ext cx="9455213"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dirty="0">
                <a:latin typeface="Sakkal Majalla" panose="02000000000000000000" pitchFamily="2" charset="-78"/>
                <a:cs typeface="Sakkal Majalla" panose="02000000000000000000" pitchFamily="2" charset="-78"/>
              </a:rPr>
              <a:t>في هذه الوحدة سوف تتعلم الجوانب المختلفة للصحة والسلامة التي تعتبر حيوية لمتخصصي الأمن الخاص.</a:t>
            </a:r>
            <a:endParaRPr lang="en-US" dirty="0">
              <a:latin typeface="Sakkal Majalla" panose="02000000000000000000" pitchFamily="2" charset="-78"/>
              <a:cs typeface="Sakkal Majalla" panose="02000000000000000000" pitchFamily="2" charset="-78"/>
            </a:endParaRPr>
          </a:p>
        </p:txBody>
      </p:sp>
      <p:sp>
        <p:nvSpPr>
          <p:cNvPr id="13" name="TextBox 12"/>
          <p:cNvSpPr txBox="1"/>
          <p:nvPr/>
        </p:nvSpPr>
        <p:spPr>
          <a:xfrm>
            <a:off x="15843642" y="6085971"/>
            <a:ext cx="896346" cy="492443"/>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lnSpc>
                <a:spcPct val="130000"/>
              </a:lnSpc>
              <a:spcAft>
                <a:spcPts val="600"/>
              </a:spcAft>
              <a:buSzPct val="200000"/>
            </a:pPr>
            <a:r>
              <a:rPr lang="en-US" sz="20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01</a:t>
            </a:r>
          </a:p>
        </p:txBody>
      </p:sp>
      <p:sp>
        <p:nvSpPr>
          <p:cNvPr id="14" name="TextBox 13"/>
          <p:cNvSpPr txBox="1"/>
          <p:nvPr/>
        </p:nvSpPr>
        <p:spPr>
          <a:xfrm>
            <a:off x="2977551" y="6085971"/>
            <a:ext cx="12538219" cy="430887"/>
          </a:xfrm>
          <a:prstGeom prst="rect">
            <a:avLst/>
          </a:prstGeom>
          <a:noFill/>
        </p:spPr>
        <p:txBody>
          <a:bodyPr wrap="square" rtlCol="0">
            <a:spAutoFit/>
          </a:bodyPr>
          <a:lstStyle/>
          <a:p>
            <a:pPr algn="r">
              <a:lnSpc>
                <a:spcPct val="110000"/>
              </a:lnSpc>
              <a:buSzPct val="200000"/>
            </a:pPr>
            <a:r>
              <a:rPr lang="ar-SA"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rPr>
              <a:t>تحديد مسؤوليات الموظفين وأصحاب العمل في الحفاظ على الصحة والسلامة</a:t>
            </a:r>
            <a:endParaRPr lang="en-US"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5" name="TextBox 14"/>
          <p:cNvSpPr txBox="1"/>
          <p:nvPr/>
        </p:nvSpPr>
        <p:spPr>
          <a:xfrm>
            <a:off x="15843642" y="6873506"/>
            <a:ext cx="896346" cy="492443"/>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lnSpc>
                <a:spcPct val="130000"/>
              </a:lnSpc>
              <a:spcAft>
                <a:spcPts val="600"/>
              </a:spcAft>
              <a:buSzPct val="200000"/>
            </a:pPr>
            <a:r>
              <a:rPr lang="en-US" sz="20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02</a:t>
            </a:r>
          </a:p>
        </p:txBody>
      </p:sp>
      <p:sp>
        <p:nvSpPr>
          <p:cNvPr id="16" name="TextBox 15"/>
          <p:cNvSpPr txBox="1"/>
          <p:nvPr/>
        </p:nvSpPr>
        <p:spPr>
          <a:xfrm>
            <a:off x="10873321" y="6898385"/>
            <a:ext cx="4642449" cy="430887"/>
          </a:xfrm>
          <a:prstGeom prst="rect">
            <a:avLst/>
          </a:prstGeom>
          <a:noFill/>
        </p:spPr>
        <p:txBody>
          <a:bodyPr wrap="square" rtlCol="0">
            <a:spAutoFit/>
          </a:bodyPr>
          <a:lstStyle/>
          <a:p>
            <a:pPr algn="r">
              <a:lnSpc>
                <a:spcPct val="110000"/>
              </a:lnSpc>
              <a:buSzPct val="200000"/>
            </a:pPr>
            <a:r>
              <a:rPr lang="ar-SA"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rPr>
              <a:t>تحديد علامات السلامة المختلفة</a:t>
            </a:r>
            <a:endParaRPr lang="en-US"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endParaRPr>
          </a:p>
        </p:txBody>
      </p:sp>
      <p:grpSp>
        <p:nvGrpSpPr>
          <p:cNvPr id="17" name="Group 16"/>
          <p:cNvGrpSpPr/>
          <p:nvPr/>
        </p:nvGrpSpPr>
        <p:grpSpPr>
          <a:xfrm>
            <a:off x="16903231" y="6144869"/>
            <a:ext cx="328980" cy="328980"/>
            <a:chOff x="370824" y="2919414"/>
            <a:chExt cx="605202" cy="605202"/>
          </a:xfrm>
        </p:grpSpPr>
        <p:sp>
          <p:nvSpPr>
            <p:cNvPr id="18" name="Oval 17"/>
            <p:cNvSpPr/>
            <p:nvPr/>
          </p:nvSpPr>
          <p:spPr>
            <a:xfrm>
              <a:off x="370824" y="2919414"/>
              <a:ext cx="605202" cy="605202"/>
            </a:xfrm>
            <a:prstGeom prst="ellipse">
              <a:avLst/>
            </a:prstGeom>
            <a:solidFill>
              <a:sysClr val="window" lastClr="FFFFFF"/>
            </a:solidFill>
            <a:ln w="12700" cap="flat" cmpd="sng" algn="ctr">
              <a:solidFill>
                <a:schemeClr val="accent3">
                  <a:lumMod val="90000"/>
                </a:schemeClr>
              </a:solid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Oval 18"/>
            <p:cNvSpPr/>
            <p:nvPr/>
          </p:nvSpPr>
          <p:spPr>
            <a:xfrm>
              <a:off x="523074" y="3076576"/>
              <a:ext cx="290878" cy="290878"/>
            </a:xfrm>
            <a:prstGeom prst="ellipse">
              <a:avLst/>
            </a:prstGeom>
            <a:solidFill>
              <a:schemeClr val="accent3">
                <a:lumMod val="90000"/>
              </a:schemeClr>
            </a:solidFill>
            <a:ln w="12700" cap="flat" cmpd="sng" algn="ctr">
              <a:no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grpSp>
      <p:grpSp>
        <p:nvGrpSpPr>
          <p:cNvPr id="20" name="Group 19"/>
          <p:cNvGrpSpPr/>
          <p:nvPr/>
        </p:nvGrpSpPr>
        <p:grpSpPr>
          <a:xfrm>
            <a:off x="16903231" y="6936899"/>
            <a:ext cx="328980" cy="328980"/>
            <a:chOff x="370824" y="2919414"/>
            <a:chExt cx="605202" cy="605202"/>
          </a:xfrm>
        </p:grpSpPr>
        <p:sp>
          <p:nvSpPr>
            <p:cNvPr id="21" name="Oval 20"/>
            <p:cNvSpPr/>
            <p:nvPr/>
          </p:nvSpPr>
          <p:spPr>
            <a:xfrm>
              <a:off x="370824" y="2919414"/>
              <a:ext cx="605202" cy="605202"/>
            </a:xfrm>
            <a:prstGeom prst="ellipse">
              <a:avLst/>
            </a:prstGeom>
            <a:solidFill>
              <a:sysClr val="window" lastClr="FFFFFF"/>
            </a:solidFill>
            <a:ln w="12700" cap="flat" cmpd="sng" algn="ctr">
              <a:solidFill>
                <a:schemeClr val="accent3">
                  <a:lumMod val="90000"/>
                </a:schemeClr>
              </a:solid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Oval 21"/>
            <p:cNvSpPr/>
            <p:nvPr/>
          </p:nvSpPr>
          <p:spPr>
            <a:xfrm>
              <a:off x="523074" y="3076576"/>
              <a:ext cx="290878" cy="290878"/>
            </a:xfrm>
            <a:prstGeom prst="ellipse">
              <a:avLst/>
            </a:prstGeom>
            <a:solidFill>
              <a:schemeClr val="accent3">
                <a:lumMod val="90000"/>
              </a:schemeClr>
            </a:solidFill>
            <a:ln w="12700" cap="flat" cmpd="sng" algn="ctr">
              <a:no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23" name="TextBox 22"/>
          <p:cNvSpPr txBox="1"/>
          <p:nvPr/>
        </p:nvSpPr>
        <p:spPr>
          <a:xfrm>
            <a:off x="15843642" y="7697493"/>
            <a:ext cx="896346" cy="492443"/>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lnSpc>
                <a:spcPct val="130000"/>
              </a:lnSpc>
              <a:spcAft>
                <a:spcPts val="600"/>
              </a:spcAft>
              <a:buSzPct val="200000"/>
            </a:pPr>
            <a:r>
              <a:rPr lang="en-US" sz="20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03</a:t>
            </a:r>
          </a:p>
        </p:txBody>
      </p:sp>
      <p:sp>
        <p:nvSpPr>
          <p:cNvPr id="24" name="TextBox 23"/>
          <p:cNvSpPr txBox="1"/>
          <p:nvPr/>
        </p:nvSpPr>
        <p:spPr>
          <a:xfrm>
            <a:off x="10873321" y="7722372"/>
            <a:ext cx="4642449" cy="430887"/>
          </a:xfrm>
          <a:prstGeom prst="rect">
            <a:avLst/>
          </a:prstGeom>
          <a:noFill/>
        </p:spPr>
        <p:txBody>
          <a:bodyPr wrap="square" rtlCol="0">
            <a:spAutoFit/>
          </a:bodyPr>
          <a:lstStyle/>
          <a:p>
            <a:pPr algn="r">
              <a:lnSpc>
                <a:spcPct val="110000"/>
              </a:lnSpc>
              <a:buSzPct val="200000"/>
            </a:pPr>
            <a:r>
              <a:rPr lang="ar-SA"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rPr>
              <a:t>وضع خطة للسلامة من الحرائق</a:t>
            </a:r>
            <a:endParaRPr lang="en-US"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endParaRPr>
          </a:p>
        </p:txBody>
      </p:sp>
      <p:grpSp>
        <p:nvGrpSpPr>
          <p:cNvPr id="25" name="Group 24"/>
          <p:cNvGrpSpPr/>
          <p:nvPr/>
        </p:nvGrpSpPr>
        <p:grpSpPr>
          <a:xfrm>
            <a:off x="16903231" y="7760886"/>
            <a:ext cx="328980" cy="328980"/>
            <a:chOff x="370824" y="2919414"/>
            <a:chExt cx="605202" cy="605202"/>
          </a:xfrm>
        </p:grpSpPr>
        <p:sp>
          <p:nvSpPr>
            <p:cNvPr id="26" name="Oval 25"/>
            <p:cNvSpPr/>
            <p:nvPr/>
          </p:nvSpPr>
          <p:spPr>
            <a:xfrm>
              <a:off x="370824" y="2919414"/>
              <a:ext cx="605202" cy="605202"/>
            </a:xfrm>
            <a:prstGeom prst="ellipse">
              <a:avLst/>
            </a:prstGeom>
            <a:solidFill>
              <a:sysClr val="window" lastClr="FFFFFF"/>
            </a:solidFill>
            <a:ln w="12700" cap="flat" cmpd="sng" algn="ctr">
              <a:solidFill>
                <a:schemeClr val="accent3">
                  <a:lumMod val="90000"/>
                </a:schemeClr>
              </a:solid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7" name="Oval 26"/>
            <p:cNvSpPr/>
            <p:nvPr/>
          </p:nvSpPr>
          <p:spPr>
            <a:xfrm>
              <a:off x="523074" y="3076576"/>
              <a:ext cx="290878" cy="290878"/>
            </a:xfrm>
            <a:prstGeom prst="ellipse">
              <a:avLst/>
            </a:prstGeom>
            <a:solidFill>
              <a:schemeClr val="accent3">
                <a:lumMod val="90000"/>
              </a:schemeClr>
            </a:solidFill>
            <a:ln w="12700" cap="flat" cmpd="sng" algn="ctr">
              <a:no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grpSp>
      <p:sp>
        <p:nvSpPr>
          <p:cNvPr id="28" name="TextBox 27"/>
          <p:cNvSpPr txBox="1"/>
          <p:nvPr/>
        </p:nvSpPr>
        <p:spPr>
          <a:xfrm>
            <a:off x="15843642" y="8469059"/>
            <a:ext cx="896346" cy="492443"/>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lnSpc>
                <a:spcPct val="130000"/>
              </a:lnSpc>
              <a:spcAft>
                <a:spcPts val="600"/>
              </a:spcAft>
              <a:buSzPct val="200000"/>
            </a:pPr>
            <a:r>
              <a:rPr lang="en-US" sz="20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04</a:t>
            </a:r>
          </a:p>
        </p:txBody>
      </p:sp>
      <p:sp>
        <p:nvSpPr>
          <p:cNvPr id="29" name="TextBox 28"/>
          <p:cNvSpPr txBox="1"/>
          <p:nvPr/>
        </p:nvSpPr>
        <p:spPr>
          <a:xfrm>
            <a:off x="5982007" y="8493938"/>
            <a:ext cx="9533763" cy="430887"/>
          </a:xfrm>
          <a:prstGeom prst="rect">
            <a:avLst/>
          </a:prstGeom>
          <a:noFill/>
        </p:spPr>
        <p:txBody>
          <a:bodyPr wrap="square" rtlCol="0">
            <a:spAutoFit/>
          </a:bodyPr>
          <a:lstStyle/>
          <a:p>
            <a:pPr algn="r">
              <a:lnSpc>
                <a:spcPct val="110000"/>
              </a:lnSpc>
              <a:buSzPct val="200000"/>
            </a:pPr>
            <a:r>
              <a:rPr lang="ar-SA"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rPr>
              <a:t>التأكيد على إجراءات التخطيط للطوارئ للمجموعات المختلفة</a:t>
            </a:r>
            <a:endParaRPr lang="en-US" sz="2000" dirty="0">
              <a:solidFill>
                <a:srgbClr val="272727"/>
              </a:solidFill>
              <a:latin typeface="Sakkal Majalla" panose="02000000000000000000" pitchFamily="2" charset="-78"/>
              <a:ea typeface="Open Sans" panose="020B0606030504020204" pitchFamily="34" charset="0"/>
              <a:cs typeface="Sakkal Majalla" panose="02000000000000000000" pitchFamily="2" charset="-78"/>
            </a:endParaRPr>
          </a:p>
        </p:txBody>
      </p:sp>
      <p:grpSp>
        <p:nvGrpSpPr>
          <p:cNvPr id="30" name="Group 29"/>
          <p:cNvGrpSpPr/>
          <p:nvPr/>
        </p:nvGrpSpPr>
        <p:grpSpPr>
          <a:xfrm>
            <a:off x="16903231" y="8532452"/>
            <a:ext cx="328980" cy="328980"/>
            <a:chOff x="370824" y="2919414"/>
            <a:chExt cx="605202" cy="605202"/>
          </a:xfrm>
        </p:grpSpPr>
        <p:sp>
          <p:nvSpPr>
            <p:cNvPr id="31" name="Oval 30"/>
            <p:cNvSpPr/>
            <p:nvPr/>
          </p:nvSpPr>
          <p:spPr>
            <a:xfrm>
              <a:off x="370824" y="2919414"/>
              <a:ext cx="605202" cy="605202"/>
            </a:xfrm>
            <a:prstGeom prst="ellipse">
              <a:avLst/>
            </a:prstGeom>
            <a:solidFill>
              <a:sysClr val="window" lastClr="FFFFFF"/>
            </a:solidFill>
            <a:ln w="12700" cap="flat" cmpd="sng" algn="ctr">
              <a:solidFill>
                <a:schemeClr val="accent3">
                  <a:lumMod val="90000"/>
                </a:schemeClr>
              </a:solid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2" name="Oval 31"/>
            <p:cNvSpPr/>
            <p:nvPr/>
          </p:nvSpPr>
          <p:spPr>
            <a:xfrm>
              <a:off x="523074" y="3076576"/>
              <a:ext cx="290878" cy="290878"/>
            </a:xfrm>
            <a:prstGeom prst="ellipse">
              <a:avLst/>
            </a:prstGeom>
            <a:solidFill>
              <a:schemeClr val="accent3">
                <a:lumMod val="90000"/>
              </a:schemeClr>
            </a:solidFill>
            <a:ln w="12700" cap="flat" cmpd="sng" algn="ctr">
              <a:noFill/>
              <a:prstDash val="solid"/>
              <a:miter lim="800000"/>
            </a:ln>
            <a:effectLst>
              <a:outerShdw blurRad="508000" dist="38100" dir="5400000" algn="t" rotWithShape="0">
                <a:sysClr val="window" lastClr="FFFFFF">
                  <a:lumMod val="85000"/>
                  <a:alpha val="40000"/>
                </a:sysClr>
              </a:outerShdw>
            </a:effectLst>
          </p:spPr>
          <p:txBody>
            <a:bodyPr rtlCol="0" anchor="ctr"/>
            <a:lstStyle/>
            <a:p>
              <a:pPr algn="ctr" defTabSz="914400"/>
              <a:endParaRPr lang="en-US" sz="2000" kern="0" dirty="0">
                <a:solidFill>
                  <a:prstClr val="white"/>
                </a:solidFill>
                <a:latin typeface="Sakkal Majalla" panose="02000000000000000000" pitchFamily="2" charset="-78"/>
                <a:ea typeface="Open Sans" panose="020B0606030504020204" pitchFamily="34" charset="0"/>
                <a:cs typeface="Sakkal Majalla" panose="02000000000000000000" pitchFamily="2" charset="-78"/>
              </a:endParaRPr>
            </a:p>
          </p:txBody>
        </p:sp>
      </p:grpSp>
      <p:cxnSp>
        <p:nvCxnSpPr>
          <p:cNvPr id="33" name="Straight Connector 32"/>
          <p:cNvCxnSpPr/>
          <p:nvPr/>
        </p:nvCxnSpPr>
        <p:spPr>
          <a:xfrm>
            <a:off x="3976467" y="6701553"/>
            <a:ext cx="127635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76467" y="7525540"/>
            <a:ext cx="127635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76467" y="8297106"/>
            <a:ext cx="127635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462897" y="5301945"/>
            <a:ext cx="8901856"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r>
              <a:rPr lang="ar-SA" b="1" dirty="0">
                <a:latin typeface="Sakkal Majalla" panose="02000000000000000000" pitchFamily="2" charset="-78"/>
                <a:cs typeface="Sakkal Majalla" panose="02000000000000000000" pitchFamily="2" charset="-78"/>
              </a:rPr>
              <a:t>بنهاية هذه الوحدة ، يجب أن تكون قادرا على:</a:t>
            </a:r>
            <a:endParaRPr lang="en-US"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409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2005432" y="2895600"/>
            <a:ext cx="7532903"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2704536" y="3061155"/>
            <a:ext cx="4660217"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a:solidFill>
                  <a:schemeClr val="bg1"/>
                </a:solidFill>
                <a:latin typeface="Sakkal Majalla" panose="02000000000000000000" pitchFamily="2" charset="-78"/>
                <a:cs typeface="Sakkal Majalla" panose="02000000000000000000" pitchFamily="2" charset="-78"/>
              </a:rPr>
              <a:t>وضع خطة طوارئ</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3792773"/>
            <a:ext cx="9515150"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يجب أن تفي معظم خطط الطوارئ للأحداث بنفس المتطلبات الأساسية ، وهي كما يلي:</a:t>
            </a:r>
            <a:endParaRPr lang="en-US" sz="2000" dirty="0">
              <a:latin typeface="Sakkal Majalla" panose="02000000000000000000" pitchFamily="2" charset="-78"/>
              <a:cs typeface="Sakkal Majalla" panose="02000000000000000000" pitchFamily="2" charset="-78"/>
            </a:endParaRPr>
          </a:p>
        </p:txBody>
      </p:sp>
      <p:sp>
        <p:nvSpPr>
          <p:cNvPr id="15" name="TextBox 14"/>
          <p:cNvSpPr txBox="1"/>
          <p:nvPr/>
        </p:nvSpPr>
        <p:spPr>
          <a:xfrm>
            <a:off x="7849603" y="4752521"/>
            <a:ext cx="9515150" cy="2877711"/>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rtl="1">
              <a:spcAft>
                <a:spcPts val="600"/>
              </a:spcAft>
            </a:pPr>
            <a:r>
              <a:rPr lang="ar-SA" dirty="0">
                <a:latin typeface="Sakkal Majalla" panose="02000000000000000000" pitchFamily="2" charset="-78"/>
                <a:cs typeface="Sakkal Majalla" panose="02000000000000000000" pitchFamily="2" charset="-78"/>
              </a:rPr>
              <a:t>إبعاد الناس عن الخطر الشديد
اتصل بالشرطة وساعد خدمات الطوارئ
اعتني بالضحايا
يجب التعامل مع أولئك الذين نزحوا، ولكن لم يتم الاستماع إليهم (على سبيل المثال ، في مهرجان مع التخييم)
الاتصال بخدمات الطوارئ وغيرها من السلطات وإذا كان الموقف حرجا ، فقم بنقل المسؤولية عن الحادث و / أو الطوارئ.
حماية الممتلكات.</a:t>
            </a:r>
            <a:endParaRPr lang="en-US" dirty="0">
              <a:latin typeface="Sakkal Majalla" panose="02000000000000000000" pitchFamily="2" charset="-78"/>
              <a:cs typeface="Sakkal Majalla" panose="02000000000000000000" pitchFamily="2" charset="-78"/>
            </a:endParaRPr>
          </a:p>
        </p:txBody>
      </p:sp>
      <p:sp>
        <p:nvSpPr>
          <p:cNvPr id="14" name="TextBox 13"/>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9" name="Group 18"/>
          <p:cNvGrpSpPr/>
          <p:nvPr/>
        </p:nvGrpSpPr>
        <p:grpSpPr>
          <a:xfrm>
            <a:off x="14369660" y="1929679"/>
            <a:ext cx="2809211" cy="0"/>
            <a:chOff x="1216222" y="6141141"/>
            <a:chExt cx="2809211" cy="0"/>
          </a:xfrm>
        </p:grpSpPr>
        <p:cxnSp>
          <p:nvCxnSpPr>
            <p:cNvPr id="20" name="Straight Connector 19"/>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1" name="Straight Connector 20"/>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2" name="Straight Connector 21"/>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23" name="Round Diagonal Corner Rectangle 22"/>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4" name="Round Diagonal Corner Rectangle 23"/>
          <p:cNvSpPr/>
          <p:nvPr/>
        </p:nvSpPr>
        <p:spPr>
          <a:xfrm>
            <a:off x="762000" y="3340337"/>
            <a:ext cx="6211303" cy="5717437"/>
          </a:xfrm>
          <a:prstGeom prst="round2DiagRect">
            <a:avLst/>
          </a:prstGeom>
          <a:blipFill>
            <a:blip r:embed="rId3"/>
            <a:srcRect/>
            <a:stretch>
              <a:fillRect l="-36599" r="-14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Tree>
    <p:extLst>
      <p:ext uri="{BB962C8B-B14F-4D97-AF65-F5344CB8AC3E}">
        <p14:creationId xmlns:p14="http://schemas.microsoft.com/office/powerpoint/2010/main" val="104236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2417056" y="2895600"/>
            <a:ext cx="7532903"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2704536" y="3004005"/>
            <a:ext cx="4660217"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إجراءات الطوارئ</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9132971" y="3735623"/>
            <a:ext cx="8231782"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في حالات الطوارئ ، يجب على الموظفين والمتطوعين اتباع الإجراءات التالية:</a:t>
            </a:r>
            <a:endParaRPr lang="en-US" sz="2000" dirty="0">
              <a:latin typeface="Sakkal Majalla" panose="02000000000000000000" pitchFamily="2" charset="-78"/>
              <a:cs typeface="Sakkal Majalla" panose="02000000000000000000" pitchFamily="2" charset="-78"/>
            </a:endParaRPr>
          </a:p>
        </p:txBody>
      </p:sp>
      <p:sp>
        <p:nvSpPr>
          <p:cNvPr id="15" name="TextBox 14"/>
          <p:cNvSpPr txBox="1"/>
          <p:nvPr/>
        </p:nvSpPr>
        <p:spPr>
          <a:xfrm>
            <a:off x="7849603" y="4695371"/>
            <a:ext cx="9515150" cy="3354765"/>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2"/>
              </a:buBlip>
              <a:defRPr sz="2000">
                <a:solidFill>
                  <a:srgbClr val="272727"/>
                </a:solidFill>
                <a:latin typeface="Montserrat Medium" panose="00000600000000000000" pitchFamily="2" charset="0"/>
              </a:defRPr>
            </a:lvl1pPr>
          </a:lstStyle>
          <a:p>
            <a:pPr>
              <a:spcAft>
                <a:spcPts val="600"/>
              </a:spcAft>
            </a:pPr>
            <a:r>
              <a:rPr lang="ar-SA" dirty="0">
                <a:latin typeface="Sakkal Majalla" panose="02000000000000000000" pitchFamily="2" charset="-78"/>
                <a:cs typeface="Sakkal Majalla" panose="02000000000000000000" pitchFamily="2" charset="-78"/>
              </a:rPr>
              <a:t>دق ناقوس الخطر وتثقيف الجمهور حول الاستجابة للطوارئ في الموقع ، مثل استخدام طفايات الحريق
الاتصال بخدمات الطوارئ والحفاظ على التواصل المستمر بها
السيطرة على الحشود ، بما في ذلك إخلاء الضروري
إجلاء الأشخاص ذوي الإعاقة
إدارة حركة المرور، بما في ذلك مركبات الطوارئ
إدارة الحوادث
تقديم الإسعافات الأولية والرعاية الطبية</a:t>
            </a:r>
            <a:endParaRPr lang="en-US" dirty="0">
              <a:latin typeface="Sakkal Majalla" panose="02000000000000000000" pitchFamily="2" charset="-78"/>
              <a:cs typeface="Sakkal Majalla" panose="02000000000000000000" pitchFamily="2" charset="-78"/>
            </a:endParaRPr>
          </a:p>
        </p:txBody>
      </p:sp>
      <p:sp>
        <p:nvSpPr>
          <p:cNvPr id="14" name="TextBox 13"/>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9" name="Group 18"/>
          <p:cNvGrpSpPr/>
          <p:nvPr/>
        </p:nvGrpSpPr>
        <p:grpSpPr>
          <a:xfrm>
            <a:off x="14369660" y="1929679"/>
            <a:ext cx="2809211" cy="0"/>
            <a:chOff x="1216222" y="6141141"/>
            <a:chExt cx="2809211" cy="0"/>
          </a:xfrm>
        </p:grpSpPr>
        <p:cxnSp>
          <p:nvCxnSpPr>
            <p:cNvPr id="20" name="Straight Connector 19"/>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1" name="Straight Connector 20"/>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2" name="Straight Connector 21"/>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23" name="Round Diagonal Corner Rectangle 22"/>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4" name="Round Diagonal Corner Rectangle 23"/>
          <p:cNvSpPr/>
          <p:nvPr/>
        </p:nvSpPr>
        <p:spPr>
          <a:xfrm>
            <a:off x="762000" y="3340337"/>
            <a:ext cx="6211303" cy="5717437"/>
          </a:xfrm>
          <a:prstGeom prst="round2DiagRect">
            <a:avLst/>
          </a:prstGeom>
          <a:blipFill>
            <a:blip r:embed="rId3"/>
            <a:srcRect/>
            <a:stretch>
              <a:fillRect l="-10771" r="-273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Tree>
    <p:extLst>
      <p:ext uri="{BB962C8B-B14F-4D97-AF65-F5344CB8AC3E}">
        <p14:creationId xmlns:p14="http://schemas.microsoft.com/office/powerpoint/2010/main" val="23337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9872781" y="2895600"/>
            <a:ext cx="9473998"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0544676" y="3004005"/>
            <a:ext cx="6820077"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أدوار ومسؤوليات واضحة في حالات الطوارئ</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3678875"/>
            <a:ext cx="9515150" cy="892552"/>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إذا كان هناك حدث أو حالة طوارئ ، فيجب عليك تعيين موظفين لتنفيذ عملياتك. تأكد من أن جميع الموظفين والموظفين المعنيين ، بغض النظر عن موقعهم النموذجي ، يفهمون ما يجب عليهم فعله في حالات الطوارئ.</a:t>
            </a:r>
            <a:endParaRPr lang="en-US" sz="2000" dirty="0">
              <a:latin typeface="Sakkal Majalla" panose="02000000000000000000" pitchFamily="2" charset="-78"/>
              <a:cs typeface="Sakkal Majalla" panose="02000000000000000000" pitchFamily="2" charset="-78"/>
            </a:endParaRPr>
          </a:p>
        </p:txBody>
      </p:sp>
      <p:sp>
        <p:nvSpPr>
          <p:cNvPr id="15" name="TextBox 14"/>
          <p:cNvSpPr txBox="1"/>
          <p:nvPr/>
        </p:nvSpPr>
        <p:spPr>
          <a:xfrm>
            <a:off x="7849603" y="5413403"/>
            <a:ext cx="9515150" cy="1923604"/>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285750" indent="-285750" algn="r" rtl="1">
              <a:spcAft>
                <a:spcPts val="600"/>
              </a:spcAft>
            </a:pPr>
            <a:r>
              <a:rPr lang="ar-SA" dirty="0">
                <a:latin typeface="Sakkal Majalla" panose="02000000000000000000" pitchFamily="2" charset="-78"/>
                <a:ea typeface="+mn-ea"/>
                <a:cs typeface="Sakkal Majalla" panose="02000000000000000000" pitchFamily="2" charset="-78"/>
              </a:rPr>
              <a:t>مواقع الخروج
الاستخدام السليم لمعدات الإنقاذ
دق ناقوس الخطر
تلقي التعليمات من السلطة المختصة</a:t>
            </a:r>
            <a:endParaRPr lang="en-US" dirty="0">
              <a:latin typeface="Sakkal Majalla" panose="02000000000000000000" pitchFamily="2" charset="-78"/>
              <a:ea typeface="+mn-ea"/>
              <a:cs typeface="Sakkal Majalla" panose="02000000000000000000" pitchFamily="2" charset="-78"/>
            </a:endParaRPr>
          </a:p>
        </p:txBody>
      </p:sp>
      <p:sp>
        <p:nvSpPr>
          <p:cNvPr id="16" name="Round Diagonal Corner Rectangle 15"/>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7" name="Round Diagonal Corner Rectangle 16"/>
          <p:cNvSpPr/>
          <p:nvPr/>
        </p:nvSpPr>
        <p:spPr>
          <a:xfrm>
            <a:off x="762000" y="3340337"/>
            <a:ext cx="6211303" cy="5717437"/>
          </a:xfrm>
          <a:prstGeom prst="round2DiagRect">
            <a:avLst/>
          </a:prstGeom>
          <a:blipFill>
            <a:blip r:embed="rId3"/>
            <a:srcRect/>
            <a:stretch>
              <a:fillRect l="-27301" r="-107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4" name="Parallelogram 13"/>
          <p:cNvSpPr/>
          <p:nvPr/>
        </p:nvSpPr>
        <p:spPr>
          <a:xfrm>
            <a:off x="14573118" y="7619297"/>
            <a:ext cx="4773661"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p:cNvSpPr txBox="1"/>
          <p:nvPr/>
        </p:nvSpPr>
        <p:spPr>
          <a:xfrm>
            <a:off x="15219164" y="7727702"/>
            <a:ext cx="2145589"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إجلاء</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9" name="TextBox 18"/>
          <p:cNvSpPr txBox="1"/>
          <p:nvPr/>
        </p:nvSpPr>
        <p:spPr>
          <a:xfrm>
            <a:off x="7849603" y="8269015"/>
            <a:ext cx="9515150" cy="892552"/>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يمكن أن تتطور حالات الطوارئ بسرعة. تأكد من استعدادك لنقل الجمهور إلى مكان آمن تماما أو نسبيا في أقرب وقت ممكن ، وستكون الإجراءات التالية مفيدة.</a:t>
            </a:r>
            <a:endParaRPr lang="en-US" sz="2000" dirty="0">
              <a:latin typeface="Sakkal Majalla" panose="02000000000000000000" pitchFamily="2" charset="-78"/>
              <a:cs typeface="Sakkal Majalla" panose="02000000000000000000" pitchFamily="2" charset="-78"/>
            </a:endParaRPr>
          </a:p>
        </p:txBody>
      </p:sp>
      <p:sp>
        <p:nvSpPr>
          <p:cNvPr id="20" name="TextBox 19"/>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1" name="TextBox 20">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2" name="Group 21"/>
          <p:cNvGrpSpPr/>
          <p:nvPr/>
        </p:nvGrpSpPr>
        <p:grpSpPr>
          <a:xfrm>
            <a:off x="14369660" y="1929679"/>
            <a:ext cx="2809211" cy="0"/>
            <a:chOff x="1216222" y="6141141"/>
            <a:chExt cx="2809211" cy="0"/>
          </a:xfrm>
        </p:grpSpPr>
        <p:cxnSp>
          <p:nvCxnSpPr>
            <p:cNvPr id="23" name="Straight Connector 22"/>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4" name="Straight Connector 23"/>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5" name="Straight Connector 24"/>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317555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2607178" y="3248216"/>
            <a:ext cx="6778924"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3384128" y="3356621"/>
            <a:ext cx="3980625"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طرق الهروب والمخارج</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4095659"/>
            <a:ext cx="9515150" cy="892552"/>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خطط لطرق الهروب وتأكد من بقائها مفتوحة ودون عوائق. تأكد من أن جميع الأبواب والبوابات المؤدية إلى الخروج النهائي ، وكذلك مخارج الموقع نفسها جاهزة دائما للاستخدام السريع.</a:t>
            </a:r>
            <a:endParaRPr lang="en-US" sz="2000" dirty="0">
              <a:latin typeface="Sakkal Majalla" panose="02000000000000000000" pitchFamily="2" charset="-78"/>
              <a:cs typeface="Sakkal Majalla" panose="02000000000000000000" pitchFamily="2" charset="-78"/>
            </a:endParaRPr>
          </a:p>
        </p:txBody>
      </p:sp>
      <p:sp>
        <p:nvSpPr>
          <p:cNvPr id="15" name="TextBox 14"/>
          <p:cNvSpPr txBox="1"/>
          <p:nvPr/>
        </p:nvSpPr>
        <p:spPr>
          <a:xfrm>
            <a:off x="7849603" y="6112477"/>
            <a:ext cx="9515150" cy="1446550"/>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2"/>
              </a:buBlip>
              <a:defRPr sz="2000">
                <a:solidFill>
                  <a:srgbClr val="272727"/>
                </a:solidFill>
                <a:latin typeface="Montserrat Medium" panose="00000600000000000000" pitchFamily="2" charset="0"/>
              </a:defRPr>
            </a:lvl1pPr>
          </a:lstStyle>
          <a:p>
            <a:pPr>
              <a:spcAft>
                <a:spcPts val="600"/>
              </a:spcAft>
            </a:pPr>
            <a:r>
              <a:rPr lang="ar-SA" dirty="0">
                <a:latin typeface="Sakkal Majalla" panose="02000000000000000000" pitchFamily="2" charset="-78"/>
                <a:cs typeface="Sakkal Majalla" panose="02000000000000000000" pitchFamily="2" charset="-78"/>
              </a:rPr>
              <a:t>غير مقفلة. إذا كان الأمن مصدر قلق ، فيجب تزويدهم بالموظفين بدلا من تأمينهم
خالية من العوائق
الانفتاح على الخارج في اتجاه الهروب</a:t>
            </a:r>
            <a:endParaRPr lang="en-US" dirty="0">
              <a:latin typeface="Sakkal Majalla" panose="02000000000000000000" pitchFamily="2" charset="-78"/>
              <a:cs typeface="Sakkal Majalla" panose="02000000000000000000" pitchFamily="2" charset="-78"/>
            </a:endParaRPr>
          </a:p>
        </p:txBody>
      </p:sp>
      <p:sp>
        <p:nvSpPr>
          <p:cNvPr id="20" name="TextBox 19"/>
          <p:cNvSpPr txBox="1"/>
          <p:nvPr/>
        </p:nvSpPr>
        <p:spPr>
          <a:xfrm>
            <a:off x="7849603" y="5539420"/>
            <a:ext cx="9515150"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b="1">
                <a:latin typeface="Sakkal Majalla" panose="02000000000000000000" pitchFamily="2" charset="-78"/>
                <a:cs typeface="Sakkal Majalla" panose="02000000000000000000" pitchFamily="2" charset="-78"/>
              </a:rPr>
              <a:t>تحقق منها:</a:t>
            </a:r>
            <a:endParaRPr lang="en-US" sz="2000" b="1" dirty="0">
              <a:latin typeface="Sakkal Majalla" panose="02000000000000000000" pitchFamily="2" charset="-78"/>
              <a:cs typeface="Sakkal Majalla" panose="02000000000000000000" pitchFamily="2" charset="-78"/>
            </a:endParaRPr>
          </a:p>
        </p:txBody>
      </p:sp>
      <p:sp>
        <p:nvSpPr>
          <p:cNvPr id="18" name="TextBox 17"/>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TextBox 18">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1" name="Group 20"/>
          <p:cNvGrpSpPr/>
          <p:nvPr/>
        </p:nvGrpSpPr>
        <p:grpSpPr>
          <a:xfrm>
            <a:off x="14369660" y="1929679"/>
            <a:ext cx="2809211" cy="0"/>
            <a:chOff x="1216222" y="6141141"/>
            <a:chExt cx="2809211" cy="0"/>
          </a:xfrm>
        </p:grpSpPr>
        <p:cxnSp>
          <p:nvCxnSpPr>
            <p:cNvPr id="22" name="Straight Connector 21"/>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3" name="Straight Connector 22"/>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4" name="Straight Connector 23"/>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351519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13233198" y="3248216"/>
            <a:ext cx="5900619"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p:cNvSpPr txBox="1"/>
          <p:nvPr/>
        </p:nvSpPr>
        <p:spPr>
          <a:xfrm>
            <a:off x="13384128" y="3356621"/>
            <a:ext cx="3980625"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الأشخاص المستضعفون</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13" name="TextBox 12"/>
          <p:cNvSpPr txBox="1"/>
          <p:nvPr/>
        </p:nvSpPr>
        <p:spPr>
          <a:xfrm>
            <a:off x="7849603" y="4031491"/>
            <a:ext cx="9515150" cy="1292662"/>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خطط لمساعدة الأشخاص ذوي الإعاقات والذين يعانون من تحديات في التعلم وذوي القدرة المحدودة على الحركة والمراهقين. اجعل خططك لإخلاء الأطفال بأمان حيث يتم فصلهم عن والديهم ، كما هو الحال في مناطق اللعب ، حتى لا يحاول الآباء الوصول إليهم عكس الاتجاه المعتاد للخروج.</a:t>
            </a:r>
            <a:endParaRPr lang="en-US" sz="2000" dirty="0">
              <a:latin typeface="Sakkal Majalla" panose="02000000000000000000" pitchFamily="2" charset="-78"/>
              <a:cs typeface="Sakkal Majalla" panose="02000000000000000000" pitchFamily="2" charset="-78"/>
            </a:endParaRPr>
          </a:p>
        </p:txBody>
      </p:sp>
      <p:sp>
        <p:nvSpPr>
          <p:cNvPr id="18" name="Parallelogram 17"/>
          <p:cNvSpPr/>
          <p:nvPr/>
        </p:nvSpPr>
        <p:spPr>
          <a:xfrm>
            <a:off x="11536745" y="6649141"/>
            <a:ext cx="7597072" cy="647699"/>
          </a:xfrm>
          <a:prstGeom prst="parallelogram">
            <a:avLst>
              <a:gd name="adj" fmla="val 633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TextBox 18"/>
          <p:cNvSpPr txBox="1"/>
          <p:nvPr/>
        </p:nvSpPr>
        <p:spPr>
          <a:xfrm>
            <a:off x="12501812" y="6757546"/>
            <a:ext cx="4862941" cy="430887"/>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lnSpc>
                <a:spcPct val="100000"/>
              </a:lnSpc>
            </a:pPr>
            <a:r>
              <a:rPr lang="ar-SA" sz="2200" b="1" dirty="0">
                <a:solidFill>
                  <a:schemeClr val="bg1"/>
                </a:solidFill>
                <a:latin typeface="Sakkal Majalla" panose="02000000000000000000" pitchFamily="2" charset="-78"/>
                <a:cs typeface="Sakkal Majalla" panose="02000000000000000000" pitchFamily="2" charset="-78"/>
              </a:rPr>
              <a:t>التواصل مع الجمهور</a:t>
            </a:r>
            <a:endParaRPr lang="en-US" sz="2200" b="1" dirty="0">
              <a:solidFill>
                <a:schemeClr val="bg1"/>
              </a:solidFill>
              <a:latin typeface="Sakkal Majalla" panose="02000000000000000000" pitchFamily="2" charset="-78"/>
              <a:cs typeface="Sakkal Majalla" panose="02000000000000000000" pitchFamily="2" charset="-78"/>
            </a:endParaRPr>
          </a:p>
        </p:txBody>
      </p:sp>
      <p:sp>
        <p:nvSpPr>
          <p:cNvPr id="21" name="TextBox 20"/>
          <p:cNvSpPr txBox="1"/>
          <p:nvPr/>
        </p:nvSpPr>
        <p:spPr>
          <a:xfrm>
            <a:off x="7849603" y="7432416"/>
            <a:ext cx="9515150"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2"/>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spcAft>
                <a:spcPts val="1800"/>
              </a:spcAft>
              <a:buNone/>
            </a:pPr>
            <a:r>
              <a:rPr lang="ar-SA" sz="2000" dirty="0">
                <a:latin typeface="Sakkal Majalla" panose="02000000000000000000" pitchFamily="2" charset="-78"/>
                <a:cs typeface="Sakkal Majalla" panose="02000000000000000000" pitchFamily="2" charset="-78"/>
              </a:rPr>
              <a:t>خطط لكيفية نشر رسائل الأحداث الرسمية للجمهور بالتعاون مع خدمات الطوارئ ، مثل وسائل التواصل الاجتماعي.</a:t>
            </a:r>
            <a:endParaRPr lang="en-US" sz="2000" dirty="0">
              <a:latin typeface="Sakkal Majalla" panose="02000000000000000000" pitchFamily="2" charset="-78"/>
              <a:cs typeface="Sakkal Majalla" panose="02000000000000000000" pitchFamily="2" charset="-78"/>
            </a:endParaRPr>
          </a:p>
        </p:txBody>
      </p:sp>
      <p:sp>
        <p:nvSpPr>
          <p:cNvPr id="20" name="TextBox 19"/>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TextBox 21">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التخطيط للطوارئ</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3" name="Group 22"/>
          <p:cNvGrpSpPr/>
          <p:nvPr/>
        </p:nvGrpSpPr>
        <p:grpSpPr>
          <a:xfrm>
            <a:off x="14369660" y="1929679"/>
            <a:ext cx="2809211" cy="0"/>
            <a:chOff x="1216222" y="6141141"/>
            <a:chExt cx="2809211" cy="0"/>
          </a:xfrm>
        </p:grpSpPr>
        <p:cxnSp>
          <p:nvCxnSpPr>
            <p:cNvPr id="24" name="Straight Connector 2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5" name="Straight Connector 2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6" name="Straight Connector 2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27" name="Round Diagonal Corner Rectangle 26"/>
          <p:cNvSpPr/>
          <p:nvPr/>
        </p:nvSpPr>
        <p:spPr>
          <a:xfrm>
            <a:off x="762000" y="2895600"/>
            <a:ext cx="6211303"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8" name="Round Diagonal Corner Rectangle 27"/>
          <p:cNvSpPr/>
          <p:nvPr/>
        </p:nvSpPr>
        <p:spPr>
          <a:xfrm>
            <a:off x="762000" y="3340337"/>
            <a:ext cx="6211303" cy="5717437"/>
          </a:xfrm>
          <a:prstGeom prst="round2DiagRect">
            <a:avLst/>
          </a:prstGeom>
          <a:blipFill>
            <a:blip r:embed="rId3"/>
            <a:srcRect/>
            <a:stretch>
              <a:fillRect l="-19036" r="-190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Tree>
    <p:extLst>
      <p:ext uri="{BB962C8B-B14F-4D97-AF65-F5344CB8AC3E}">
        <p14:creationId xmlns:p14="http://schemas.microsoft.com/office/powerpoint/2010/main" val="34473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flipH="1">
            <a:off x="0" y="-41203"/>
            <a:ext cx="7111208" cy="8656808"/>
            <a:chOff x="11176792" y="-41203"/>
            <a:chExt cx="7111208" cy="8656808"/>
          </a:xfrm>
        </p:grpSpPr>
        <p:sp>
          <p:nvSpPr>
            <p:cNvPr id="17" name="Freeform 6"/>
            <p:cNvSpPr>
              <a:spLocks/>
            </p:cNvSpPr>
            <p:nvPr/>
          </p:nvSpPr>
          <p:spPr bwMode="auto">
            <a:xfrm>
              <a:off x="14354627" y="7640070"/>
              <a:ext cx="1285183" cy="975535"/>
            </a:xfrm>
            <a:custGeom>
              <a:avLst/>
              <a:gdLst>
                <a:gd name="T0" fmla="*/ 1110 w 2262"/>
                <a:gd name="T1" fmla="*/ 0 h 1717"/>
                <a:gd name="T2" fmla="*/ 2262 w 2262"/>
                <a:gd name="T3" fmla="*/ 0 h 1717"/>
                <a:gd name="T4" fmla="*/ 1110 w 2262"/>
                <a:gd name="T5" fmla="*/ 1717 h 1717"/>
                <a:gd name="T6" fmla="*/ 0 w 2262"/>
                <a:gd name="T7" fmla="*/ 1717 h 1717"/>
                <a:gd name="T8" fmla="*/ 1110 w 2262"/>
                <a:gd name="T9" fmla="*/ 0 h 1717"/>
              </a:gdLst>
              <a:ahLst/>
              <a:cxnLst>
                <a:cxn ang="0">
                  <a:pos x="T0" y="T1"/>
                </a:cxn>
                <a:cxn ang="0">
                  <a:pos x="T2" y="T3"/>
                </a:cxn>
                <a:cxn ang="0">
                  <a:pos x="T4" y="T5"/>
                </a:cxn>
                <a:cxn ang="0">
                  <a:pos x="T6" y="T7"/>
                </a:cxn>
                <a:cxn ang="0">
                  <a:pos x="T8" y="T9"/>
                </a:cxn>
              </a:cxnLst>
              <a:rect l="0" t="0" r="r" b="b"/>
              <a:pathLst>
                <a:path w="2262" h="1717">
                  <a:moveTo>
                    <a:pt x="1110" y="0"/>
                  </a:moveTo>
                  <a:lnTo>
                    <a:pt x="2262" y="0"/>
                  </a:lnTo>
                  <a:lnTo>
                    <a:pt x="1110" y="1717"/>
                  </a:lnTo>
                  <a:lnTo>
                    <a:pt x="0" y="1717"/>
                  </a:lnTo>
                  <a:lnTo>
                    <a:pt x="11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Sakkal Majalla" panose="02000000000000000000" pitchFamily="2" charset="-78"/>
                <a:cs typeface="Sakkal Majalla" panose="02000000000000000000" pitchFamily="2" charset="-78"/>
              </a:endParaRPr>
            </a:p>
          </p:txBody>
        </p:sp>
        <p:sp>
          <p:nvSpPr>
            <p:cNvPr id="18" name="Freeform 6"/>
            <p:cNvSpPr>
              <a:spLocks/>
            </p:cNvSpPr>
            <p:nvPr/>
          </p:nvSpPr>
          <p:spPr bwMode="auto">
            <a:xfrm>
              <a:off x="11176792" y="3258980"/>
              <a:ext cx="6739446" cy="5115662"/>
            </a:xfrm>
            <a:custGeom>
              <a:avLst/>
              <a:gdLst>
                <a:gd name="T0" fmla="*/ 1110 w 2262"/>
                <a:gd name="T1" fmla="*/ 0 h 1717"/>
                <a:gd name="T2" fmla="*/ 2262 w 2262"/>
                <a:gd name="T3" fmla="*/ 0 h 1717"/>
                <a:gd name="T4" fmla="*/ 1110 w 2262"/>
                <a:gd name="T5" fmla="*/ 1717 h 1717"/>
                <a:gd name="T6" fmla="*/ 0 w 2262"/>
                <a:gd name="T7" fmla="*/ 1717 h 1717"/>
                <a:gd name="T8" fmla="*/ 1110 w 2262"/>
                <a:gd name="T9" fmla="*/ 0 h 1717"/>
              </a:gdLst>
              <a:ahLst/>
              <a:cxnLst>
                <a:cxn ang="0">
                  <a:pos x="T0" y="T1"/>
                </a:cxn>
                <a:cxn ang="0">
                  <a:pos x="T2" y="T3"/>
                </a:cxn>
                <a:cxn ang="0">
                  <a:pos x="T4" y="T5"/>
                </a:cxn>
                <a:cxn ang="0">
                  <a:pos x="T6" y="T7"/>
                </a:cxn>
                <a:cxn ang="0">
                  <a:pos x="T8" y="T9"/>
                </a:cxn>
              </a:cxnLst>
              <a:rect l="0" t="0" r="r" b="b"/>
              <a:pathLst>
                <a:path w="2262" h="1717">
                  <a:moveTo>
                    <a:pt x="1110" y="0"/>
                  </a:moveTo>
                  <a:lnTo>
                    <a:pt x="2262" y="0"/>
                  </a:lnTo>
                  <a:lnTo>
                    <a:pt x="1110" y="1717"/>
                  </a:lnTo>
                  <a:lnTo>
                    <a:pt x="0" y="1717"/>
                  </a:lnTo>
                  <a:lnTo>
                    <a:pt x="1110" y="0"/>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endParaRPr lang="en-US">
                <a:latin typeface="Sakkal Majalla" panose="02000000000000000000" pitchFamily="2" charset="-78"/>
                <a:cs typeface="Sakkal Majalla" panose="02000000000000000000" pitchFamily="2" charset="-78"/>
              </a:endParaRPr>
            </a:p>
          </p:txBody>
        </p:sp>
        <p:sp>
          <p:nvSpPr>
            <p:cNvPr id="19" name="Freeform 5"/>
            <p:cNvSpPr>
              <a:spLocks/>
            </p:cNvSpPr>
            <p:nvPr/>
          </p:nvSpPr>
          <p:spPr bwMode="auto">
            <a:xfrm>
              <a:off x="11643793" y="-41203"/>
              <a:ext cx="5079911" cy="5356625"/>
            </a:xfrm>
            <a:custGeom>
              <a:avLst/>
              <a:gdLst>
                <a:gd name="T0" fmla="*/ 2974 w 2974"/>
                <a:gd name="T1" fmla="*/ 2262 h 3136"/>
                <a:gd name="T2" fmla="*/ 2863 w 2974"/>
                <a:gd name="T3" fmla="*/ 2416 h 3136"/>
                <a:gd name="T4" fmla="*/ 2326 w 2974"/>
                <a:gd name="T5" fmla="*/ 3136 h 3136"/>
                <a:gd name="T6" fmla="*/ 1795 w 2974"/>
                <a:gd name="T7" fmla="*/ 2416 h 3136"/>
                <a:gd name="T8" fmla="*/ 1684 w 2974"/>
                <a:gd name="T9" fmla="*/ 2262 h 3136"/>
                <a:gd name="T10" fmla="*/ 0 w 2974"/>
                <a:gd name="T11" fmla="*/ 0 h 3136"/>
                <a:gd name="T12" fmla="*/ 1296 w 2974"/>
                <a:gd name="T13" fmla="*/ 0 h 3136"/>
                <a:gd name="T14" fmla="*/ 2326 w 2974"/>
                <a:gd name="T15" fmla="*/ 1388 h 3136"/>
                <a:gd name="T16" fmla="*/ 2512 w 2974"/>
                <a:gd name="T17" fmla="*/ 1637 h 3136"/>
                <a:gd name="T18" fmla="*/ 2974 w 2974"/>
                <a:gd name="T19" fmla="*/ 2262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4" h="3136">
                  <a:moveTo>
                    <a:pt x="2974" y="2262"/>
                  </a:moveTo>
                  <a:lnTo>
                    <a:pt x="2863" y="2416"/>
                  </a:lnTo>
                  <a:lnTo>
                    <a:pt x="2326" y="3136"/>
                  </a:lnTo>
                  <a:lnTo>
                    <a:pt x="1795" y="2416"/>
                  </a:lnTo>
                  <a:lnTo>
                    <a:pt x="1684" y="2262"/>
                  </a:lnTo>
                  <a:lnTo>
                    <a:pt x="0" y="0"/>
                  </a:lnTo>
                  <a:lnTo>
                    <a:pt x="1296" y="0"/>
                  </a:lnTo>
                  <a:lnTo>
                    <a:pt x="2326" y="1388"/>
                  </a:lnTo>
                  <a:lnTo>
                    <a:pt x="2512" y="1637"/>
                  </a:lnTo>
                  <a:lnTo>
                    <a:pt x="2974" y="2262"/>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endParaRPr lang="en-US">
                <a:latin typeface="Sakkal Majalla" panose="02000000000000000000" pitchFamily="2" charset="-78"/>
                <a:cs typeface="Sakkal Majalla" panose="02000000000000000000" pitchFamily="2" charset="-78"/>
              </a:endParaRPr>
            </a:p>
          </p:txBody>
        </p:sp>
        <p:sp>
          <p:nvSpPr>
            <p:cNvPr id="20" name="Freeform 6"/>
            <p:cNvSpPr>
              <a:spLocks/>
            </p:cNvSpPr>
            <p:nvPr/>
          </p:nvSpPr>
          <p:spPr bwMode="auto">
            <a:xfrm>
              <a:off x="11548554" y="3258980"/>
              <a:ext cx="6739446" cy="5115662"/>
            </a:xfrm>
            <a:custGeom>
              <a:avLst/>
              <a:gdLst>
                <a:gd name="T0" fmla="*/ 1110 w 2262"/>
                <a:gd name="T1" fmla="*/ 0 h 1717"/>
                <a:gd name="T2" fmla="*/ 2262 w 2262"/>
                <a:gd name="T3" fmla="*/ 0 h 1717"/>
                <a:gd name="T4" fmla="*/ 1110 w 2262"/>
                <a:gd name="T5" fmla="*/ 1717 h 1717"/>
                <a:gd name="T6" fmla="*/ 0 w 2262"/>
                <a:gd name="T7" fmla="*/ 1717 h 1717"/>
                <a:gd name="T8" fmla="*/ 1110 w 2262"/>
                <a:gd name="T9" fmla="*/ 0 h 1717"/>
              </a:gdLst>
              <a:ahLst/>
              <a:cxnLst>
                <a:cxn ang="0">
                  <a:pos x="T0" y="T1"/>
                </a:cxn>
                <a:cxn ang="0">
                  <a:pos x="T2" y="T3"/>
                </a:cxn>
                <a:cxn ang="0">
                  <a:pos x="T4" y="T5"/>
                </a:cxn>
                <a:cxn ang="0">
                  <a:pos x="T6" y="T7"/>
                </a:cxn>
                <a:cxn ang="0">
                  <a:pos x="T8" y="T9"/>
                </a:cxn>
              </a:cxnLst>
              <a:rect l="0" t="0" r="r" b="b"/>
              <a:pathLst>
                <a:path w="2262" h="1717">
                  <a:moveTo>
                    <a:pt x="1110" y="0"/>
                  </a:moveTo>
                  <a:lnTo>
                    <a:pt x="2262" y="0"/>
                  </a:lnTo>
                  <a:lnTo>
                    <a:pt x="1110" y="1717"/>
                  </a:lnTo>
                  <a:lnTo>
                    <a:pt x="0" y="1717"/>
                  </a:lnTo>
                  <a:lnTo>
                    <a:pt x="1110" y="0"/>
                  </a:lnTo>
                  <a:close/>
                </a:path>
              </a:pathLst>
            </a:custGeom>
            <a:blipFill>
              <a:blip r:embed="rId2"/>
              <a:srcRect/>
              <a:stretch>
                <a:fillRect l="-2169" t="1882" r="-11691" b="-1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grpSp>
      <p:sp>
        <p:nvSpPr>
          <p:cNvPr id="21" name="TextBox 20"/>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TextBox 21">
            <a:extLst>
              <a:ext uri="{FF2B5EF4-FFF2-40B4-BE49-F238E27FC236}">
                <a16:creationId xmlns:a16="http://schemas.microsoft.com/office/drawing/2014/main" id="{FB3E5A25-4AF3-4118-AB45-067CCEC910B6}"/>
              </a:ext>
            </a:extLst>
          </p:cNvPr>
          <p:cNvSpPr txBox="1"/>
          <p:nvPr/>
        </p:nvSpPr>
        <p:spPr>
          <a:xfrm>
            <a:off x="8102991" y="997223"/>
            <a:ext cx="9261762"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نقاط مهمة من الوحدة</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3" name="Group 22"/>
          <p:cNvGrpSpPr/>
          <p:nvPr/>
        </p:nvGrpSpPr>
        <p:grpSpPr>
          <a:xfrm>
            <a:off x="14369660" y="1929679"/>
            <a:ext cx="2809211" cy="0"/>
            <a:chOff x="1216222" y="6141141"/>
            <a:chExt cx="2809211" cy="0"/>
          </a:xfrm>
        </p:grpSpPr>
        <p:cxnSp>
          <p:nvCxnSpPr>
            <p:cNvPr id="24" name="Straight Connector 2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5" name="Straight Connector 2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6" name="Straight Connector 2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33" name="TextBox 32"/>
          <p:cNvSpPr txBox="1"/>
          <p:nvPr/>
        </p:nvSpPr>
        <p:spPr>
          <a:xfrm>
            <a:off x="7836741" y="3662389"/>
            <a:ext cx="9528012" cy="3948773"/>
          </a:xfrm>
          <a:prstGeom prst="rect">
            <a:avLst/>
          </a:prstGeom>
          <a:noFill/>
        </p:spPr>
        <p:txBody>
          <a:bodyPr wrap="square" rtlCol="0">
            <a:spAutoFit/>
          </a:bodyPr>
          <a:lstStyle>
            <a:defPPr>
              <a:defRPr lang="en-US"/>
            </a:defPPr>
            <a:lvl1pPr marL="285750" indent="-285750" algn="r" rtl="1">
              <a:lnSpc>
                <a:spcPct val="130000"/>
              </a:lnSpc>
              <a:spcAft>
                <a:spcPts val="1800"/>
              </a:spcAft>
              <a:buFont typeface="Wingdings" panose="05000000000000000000" pitchFamily="2" charset="2"/>
              <a:buBlip>
                <a:blip r:embed="rId3"/>
              </a:buBlip>
              <a:defRPr sz="2200">
                <a:solidFill>
                  <a:srgbClr val="272727"/>
                </a:solidFill>
                <a:latin typeface="Montserrat Medium" panose="00000600000000000000" pitchFamily="2" charset="0"/>
              </a:defRPr>
            </a:lvl1pPr>
          </a:lstStyle>
          <a:p>
            <a:pPr>
              <a:spcAft>
                <a:spcPts val="1200"/>
              </a:spcAft>
            </a:pPr>
            <a:r>
              <a:rPr lang="ar-SA" sz="1800" dirty="0">
                <a:latin typeface="Sakkal Majalla" panose="02000000000000000000" pitchFamily="2" charset="-78"/>
                <a:cs typeface="Sakkal Majalla" panose="02000000000000000000" pitchFamily="2" charset="-78"/>
              </a:rPr>
              <a:t>خمس خطوات لتقييم المخاطر تشمل. تحديد المخاطر ، وتحديد من قد يتعرض للأذى ، وتقييم المخاطر ، وتسجيل النتائج ، والمراجعة والتنقيح  عند الحاجة.
يجب أن تحتوي جميع المباني على علامات أمان ويمكن لضباط الأمن الحفاظ على أنفسهم وزملائهم من خلال تفسير اللافتات. كل علامة مرمزة بالألوان ولها أهميتها الخاصة.
تشمل عناصر النار الوقود والحرارة والهواء.
يجب أن تفي معظم خطط الطوارئ الخاصة بالأحداث بنفس المتطلبات الأساسية ، مثل إبعاد الأشخاص عن الخطر الشديد ، والاتصال بالشرطة ومساعدة خدمات الطوارئ ، على سبيل المثال.
إذا كان هناك حدث أو حالة طوارئ ، يجب عليك تعيين موظفين لتنفيذ العملية الخاصة بك تأكد من أن جميع الموظفين المعنيين ، بغض النظر عن موقعهم النموذجي ، يفهمون ما يجب عليهم فعله في حالات الطوارئ.</a:t>
            </a:r>
            <a:endParaRPr lang="en-US" sz="1800" dirty="0">
              <a:latin typeface="Sakkal Majalla" panose="02000000000000000000" pitchFamily="2" charset="-78"/>
              <a:cs typeface="Sakkal Majalla" panose="02000000000000000000" pitchFamily="2" charset="-78"/>
            </a:endParaRPr>
          </a:p>
        </p:txBody>
      </p:sp>
      <p:grpSp>
        <p:nvGrpSpPr>
          <p:cNvPr id="34" name="Group 33"/>
          <p:cNvGrpSpPr/>
          <p:nvPr/>
        </p:nvGrpSpPr>
        <p:grpSpPr>
          <a:xfrm>
            <a:off x="16400543" y="2661141"/>
            <a:ext cx="778328" cy="778328"/>
            <a:chOff x="1167840" y="7565914"/>
            <a:chExt cx="778328" cy="778328"/>
          </a:xfrm>
        </p:grpSpPr>
        <p:sp>
          <p:nvSpPr>
            <p:cNvPr id="35" name="Oval 34"/>
            <p:cNvSpPr/>
            <p:nvPr/>
          </p:nvSpPr>
          <p:spPr>
            <a:xfrm>
              <a:off x="1167840" y="7565914"/>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36" name="Picture 3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28404" y="7672201"/>
              <a:ext cx="457200" cy="457200"/>
            </a:xfrm>
            <a:prstGeom prst="rect">
              <a:avLst/>
            </a:prstGeom>
          </p:spPr>
        </p:pic>
      </p:grpSp>
    </p:spTree>
    <p:extLst>
      <p:ext uri="{BB962C8B-B14F-4D97-AF65-F5344CB8AC3E}">
        <p14:creationId xmlns:p14="http://schemas.microsoft.com/office/powerpoint/2010/main" val="424754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1"/>
            <a:ext cx="18288000" cy="8480492"/>
          </a:xfrm>
          <a:prstGeom prst="rect">
            <a:avLst/>
          </a:prstGeom>
          <a:blipFill>
            <a:blip r:embed="rId2"/>
            <a:srcRect/>
            <a:stretch>
              <a:fillRect t="-21882" b="-21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Inter" panose="020B0502030000000004" pitchFamily="34" charset="0"/>
              <a:ea typeface="Inter" panose="020B0502030000000004" pitchFamily="34" charset="0"/>
              <a:cs typeface="Noto Sans" panose="020B0502040504020204" pitchFamily="34" charset="0"/>
            </a:endParaRPr>
          </a:p>
        </p:txBody>
      </p:sp>
      <p:sp>
        <p:nvSpPr>
          <p:cNvPr id="5" name="Rectangle 4"/>
          <p:cNvSpPr/>
          <p:nvPr/>
        </p:nvSpPr>
        <p:spPr>
          <a:xfrm>
            <a:off x="-9556" y="0"/>
            <a:ext cx="18307112" cy="8899605"/>
          </a:xfrm>
          <a:prstGeom prst="rect">
            <a:avLst/>
          </a:prstGeom>
          <a:solidFill>
            <a:srgbClr val="0A0A0A">
              <a:alpha val="6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kern="0" dirty="0">
              <a:solidFill>
                <a:prstClr val="black">
                  <a:lumMod val="75000"/>
                  <a:lumOff val="25000"/>
                </a:prstClr>
              </a:solidFill>
              <a:latin typeface="Inter" panose="020B0502030000000004" pitchFamily="34" charset="0"/>
              <a:ea typeface="Inter" panose="020B0502030000000004" pitchFamily="34" charset="0"/>
              <a:cs typeface="Noto Sans" panose="020B0502040504020204" pitchFamily="34" charset="0"/>
            </a:endParaRPr>
          </a:p>
        </p:txBody>
      </p:sp>
      <p:sp>
        <p:nvSpPr>
          <p:cNvPr id="6" name="Rectangle 5"/>
          <p:cNvSpPr/>
          <p:nvPr/>
        </p:nvSpPr>
        <p:spPr>
          <a:xfrm>
            <a:off x="0" y="8480492"/>
            <a:ext cx="18288000" cy="1825820"/>
          </a:xfrm>
          <a:prstGeom prst="rect">
            <a:avLst/>
          </a:prstGeom>
          <a:solidFill>
            <a:srgbClr val="27272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kern="0" dirty="0">
              <a:solidFill>
                <a:prstClr val="black">
                  <a:lumMod val="75000"/>
                  <a:lumOff val="25000"/>
                </a:prstClr>
              </a:solidFill>
              <a:latin typeface="Montserrat" panose="00000500000000000000" pitchFamily="2" charset="0"/>
              <a:ea typeface="Inter" panose="020B0502030000000004" pitchFamily="34" charset="0"/>
              <a:cs typeface="Noto Sans" panose="020B0502040504020204" pitchFamily="34" charset="0"/>
            </a:endParaRPr>
          </a:p>
        </p:txBody>
      </p:sp>
      <p:sp>
        <p:nvSpPr>
          <p:cNvPr id="7" name="Rectangle 6"/>
          <p:cNvSpPr/>
          <p:nvPr/>
        </p:nvSpPr>
        <p:spPr>
          <a:xfrm>
            <a:off x="13266821" y="7523585"/>
            <a:ext cx="5021179" cy="95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Montserrat" panose="00000500000000000000" pitchFamily="2" charset="0"/>
              <a:ea typeface="Inter" panose="020B05020300000000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FB3E5A25-4AF3-4118-AB45-067CCEC910B6}"/>
              </a:ext>
            </a:extLst>
          </p:cNvPr>
          <p:cNvSpPr txBox="1"/>
          <p:nvPr/>
        </p:nvSpPr>
        <p:spPr>
          <a:xfrm>
            <a:off x="14020800" y="7681393"/>
            <a:ext cx="2833731" cy="646331"/>
          </a:xfrm>
          <a:prstGeom prst="rect">
            <a:avLst/>
          </a:prstGeom>
          <a:noFill/>
        </p:spPr>
        <p:txBody>
          <a:bodyPr wrap="square" rtlCol="0">
            <a:spAutoFit/>
          </a:bodyPr>
          <a:lstStyle/>
          <a:p>
            <a:pPr algn="r"/>
            <a:r>
              <a:rPr lang="ar-AE" sz="3600" b="1" dirty="0">
                <a:solidFill>
                  <a:schemeClr val="bg1"/>
                </a:solidFill>
                <a:latin typeface="Montserrat" panose="00000500000000000000" pitchFamily="2" charset="0"/>
                <a:ea typeface="Inter" panose="020B0502030000000004" pitchFamily="34" charset="0"/>
                <a:cs typeface="Hind" panose="02000000000000000000" pitchFamily="2" charset="0"/>
              </a:rPr>
              <a:t>الوحدة 6</a:t>
            </a:r>
            <a:endParaRPr lang="en-US" sz="3600" b="1" dirty="0">
              <a:solidFill>
                <a:schemeClr val="bg1"/>
              </a:solidFill>
              <a:latin typeface="Montserrat" panose="00000500000000000000" pitchFamily="2" charset="0"/>
              <a:ea typeface="Inter" panose="020B0502030000000004" pitchFamily="34" charset="0"/>
              <a:cs typeface="Hind" panose="02000000000000000000" pitchFamily="2" charset="0"/>
            </a:endParaRPr>
          </a:p>
        </p:txBody>
      </p:sp>
      <p:sp>
        <p:nvSpPr>
          <p:cNvPr id="9" name="TextBox 8">
            <a:extLst>
              <a:ext uri="{FF2B5EF4-FFF2-40B4-BE49-F238E27FC236}">
                <a16:creationId xmlns:a16="http://schemas.microsoft.com/office/drawing/2014/main" id="{2B1B1671-24FB-0CA2-D405-0954E739CB2B}"/>
              </a:ext>
            </a:extLst>
          </p:cNvPr>
          <p:cNvSpPr txBox="1"/>
          <p:nvPr/>
        </p:nvSpPr>
        <p:spPr>
          <a:xfrm>
            <a:off x="762000" y="3507503"/>
            <a:ext cx="16130630" cy="1344984"/>
          </a:xfrm>
          <a:prstGeom prst="rect">
            <a:avLst/>
          </a:prstGeom>
          <a:noFill/>
        </p:spPr>
        <p:txBody>
          <a:bodyPr wrap="square" rtlCol="0">
            <a:spAutoFit/>
          </a:bodyPr>
          <a:lstStyle/>
          <a:p>
            <a:pPr algn="r">
              <a:lnSpc>
                <a:spcPct val="90000"/>
              </a:lnSpc>
            </a:pPr>
            <a:r>
              <a:rPr lang="ar-AE" sz="8800" b="1" dirty="0">
                <a:solidFill>
                  <a:schemeClr val="bg1"/>
                </a:solidFill>
                <a:latin typeface="Montserrat" panose="00000500000000000000" pitchFamily="2" charset="0"/>
                <a:ea typeface="Hartwell Alt Heavy" panose="00000A00000000000000" pitchFamily="50" charset="0"/>
                <a:cs typeface="Heebo" panose="00000500000000000000" pitchFamily="2" charset="-79"/>
              </a:rPr>
              <a:t>الصحة والسلامة لمتخصصي الأمن الخاص</a:t>
            </a:r>
            <a:endParaRPr lang="en-US" sz="8800" b="1" dirty="0">
              <a:solidFill>
                <a:schemeClr val="bg1"/>
              </a:solidFill>
              <a:latin typeface="Montserrat" panose="00000500000000000000" pitchFamily="2" charset="0"/>
              <a:ea typeface="Hartwell Alt Heavy" panose="00000A00000000000000" pitchFamily="50" charset="0"/>
              <a:cs typeface="Heebo" panose="00000500000000000000" pitchFamily="2" charset="-79"/>
            </a:endParaRPr>
          </a:p>
        </p:txBody>
      </p:sp>
      <p:grpSp>
        <p:nvGrpSpPr>
          <p:cNvPr id="11" name="Group 10"/>
          <p:cNvGrpSpPr/>
          <p:nvPr/>
        </p:nvGrpSpPr>
        <p:grpSpPr>
          <a:xfrm>
            <a:off x="13873938" y="6244350"/>
            <a:ext cx="2809211" cy="0"/>
            <a:chOff x="1216222" y="6141141"/>
            <a:chExt cx="2809211" cy="0"/>
          </a:xfrm>
        </p:grpSpPr>
        <p:cxnSp>
          <p:nvCxnSpPr>
            <p:cNvPr id="12" name="Straight Connector 11"/>
            <p:cNvCxnSpPr/>
            <p:nvPr/>
          </p:nvCxnSpPr>
          <p:spPr>
            <a:xfrm>
              <a:off x="1216222" y="6141141"/>
              <a:ext cx="823248" cy="0"/>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06822" y="6141141"/>
              <a:ext cx="823248" cy="0"/>
            </a:xfrm>
            <a:prstGeom prst="line">
              <a:avLst/>
            </a:prstGeom>
            <a:ln w="63500" cap="rnd">
              <a:solidFill>
                <a:schemeClr val="accent2">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02185" y="6141141"/>
              <a:ext cx="823248" cy="0"/>
            </a:xfrm>
            <a:prstGeom prst="line">
              <a:avLst/>
            </a:prstGeom>
            <a:ln w="63500" cap="rnd">
              <a:solidFill>
                <a:schemeClr val="accent3">
                  <a:lumMod val="9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5" name="Group 4"/>
          <p:cNvGrpSpPr>
            <a:grpSpLocks noChangeAspect="1"/>
          </p:cNvGrpSpPr>
          <p:nvPr/>
        </p:nvGrpSpPr>
        <p:grpSpPr bwMode="auto">
          <a:xfrm flipH="1">
            <a:off x="521389" y="-41203"/>
            <a:ext cx="4921330" cy="8415845"/>
            <a:chOff x="7209" y="-78"/>
            <a:chExt cx="2974" cy="4927"/>
          </a:xfrm>
        </p:grpSpPr>
        <p:sp>
          <p:nvSpPr>
            <p:cNvPr id="16" name="Freeform 5"/>
            <p:cNvSpPr>
              <a:spLocks/>
            </p:cNvSpPr>
            <p:nvPr/>
          </p:nvSpPr>
          <p:spPr bwMode="auto">
            <a:xfrm>
              <a:off x="7209" y="-78"/>
              <a:ext cx="2974" cy="3136"/>
            </a:xfrm>
            <a:custGeom>
              <a:avLst/>
              <a:gdLst>
                <a:gd name="T0" fmla="*/ 2974 w 2974"/>
                <a:gd name="T1" fmla="*/ 2262 h 3136"/>
                <a:gd name="T2" fmla="*/ 2863 w 2974"/>
                <a:gd name="T3" fmla="*/ 2416 h 3136"/>
                <a:gd name="T4" fmla="*/ 2326 w 2974"/>
                <a:gd name="T5" fmla="*/ 3136 h 3136"/>
                <a:gd name="T6" fmla="*/ 1795 w 2974"/>
                <a:gd name="T7" fmla="*/ 2416 h 3136"/>
                <a:gd name="T8" fmla="*/ 1684 w 2974"/>
                <a:gd name="T9" fmla="*/ 2262 h 3136"/>
                <a:gd name="T10" fmla="*/ 0 w 2974"/>
                <a:gd name="T11" fmla="*/ 0 h 3136"/>
                <a:gd name="T12" fmla="*/ 1296 w 2974"/>
                <a:gd name="T13" fmla="*/ 0 h 3136"/>
                <a:gd name="T14" fmla="*/ 2326 w 2974"/>
                <a:gd name="T15" fmla="*/ 1388 h 3136"/>
                <a:gd name="T16" fmla="*/ 2512 w 2974"/>
                <a:gd name="T17" fmla="*/ 1637 h 3136"/>
                <a:gd name="T18" fmla="*/ 2974 w 2974"/>
                <a:gd name="T19" fmla="*/ 2262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4" h="3136">
                  <a:moveTo>
                    <a:pt x="2974" y="2262"/>
                  </a:moveTo>
                  <a:lnTo>
                    <a:pt x="2863" y="2416"/>
                  </a:lnTo>
                  <a:lnTo>
                    <a:pt x="2326" y="3136"/>
                  </a:lnTo>
                  <a:lnTo>
                    <a:pt x="1795" y="2416"/>
                  </a:lnTo>
                  <a:lnTo>
                    <a:pt x="1684" y="2262"/>
                  </a:lnTo>
                  <a:lnTo>
                    <a:pt x="0" y="0"/>
                  </a:lnTo>
                  <a:lnTo>
                    <a:pt x="1296" y="0"/>
                  </a:lnTo>
                  <a:lnTo>
                    <a:pt x="2326" y="1388"/>
                  </a:lnTo>
                  <a:lnTo>
                    <a:pt x="2512" y="1637"/>
                  </a:lnTo>
                  <a:lnTo>
                    <a:pt x="2974" y="2262"/>
                  </a:lnTo>
                  <a:close/>
                </a:path>
              </a:pathLst>
            </a:custGeom>
            <a:solidFill>
              <a:schemeClr val="accent3">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7225" y="3132"/>
              <a:ext cx="2262" cy="1717"/>
            </a:xfrm>
            <a:custGeom>
              <a:avLst/>
              <a:gdLst>
                <a:gd name="T0" fmla="*/ 1110 w 2262"/>
                <a:gd name="T1" fmla="*/ 0 h 1717"/>
                <a:gd name="T2" fmla="*/ 2262 w 2262"/>
                <a:gd name="T3" fmla="*/ 0 h 1717"/>
                <a:gd name="T4" fmla="*/ 1110 w 2262"/>
                <a:gd name="T5" fmla="*/ 1717 h 1717"/>
                <a:gd name="T6" fmla="*/ 0 w 2262"/>
                <a:gd name="T7" fmla="*/ 1717 h 1717"/>
                <a:gd name="T8" fmla="*/ 1110 w 2262"/>
                <a:gd name="T9" fmla="*/ 0 h 1717"/>
              </a:gdLst>
              <a:ahLst/>
              <a:cxnLst>
                <a:cxn ang="0">
                  <a:pos x="T0" y="T1"/>
                </a:cxn>
                <a:cxn ang="0">
                  <a:pos x="T2" y="T3"/>
                </a:cxn>
                <a:cxn ang="0">
                  <a:pos x="T4" y="T5"/>
                </a:cxn>
                <a:cxn ang="0">
                  <a:pos x="T6" y="T7"/>
                </a:cxn>
                <a:cxn ang="0">
                  <a:pos x="T8" y="T9"/>
                </a:cxn>
              </a:cxnLst>
              <a:rect l="0" t="0" r="r" b="b"/>
              <a:pathLst>
                <a:path w="2262" h="1717">
                  <a:moveTo>
                    <a:pt x="1110" y="0"/>
                  </a:moveTo>
                  <a:lnTo>
                    <a:pt x="2262" y="0"/>
                  </a:lnTo>
                  <a:lnTo>
                    <a:pt x="1110" y="1717"/>
                  </a:lnTo>
                  <a:lnTo>
                    <a:pt x="0" y="1717"/>
                  </a:lnTo>
                  <a:lnTo>
                    <a:pt x="1110" y="0"/>
                  </a:lnTo>
                  <a:close/>
                </a:path>
              </a:pathLst>
            </a:custGeom>
            <a:solidFill>
              <a:schemeClr val="accent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8899" y="631873"/>
            <a:ext cx="2707017" cy="1352082"/>
          </a:xfrm>
          <a:prstGeom prst="rect">
            <a:avLst/>
          </a:prstGeom>
        </p:spPr>
      </p:pic>
      <p:sp>
        <p:nvSpPr>
          <p:cNvPr id="19" name="TextBox 18">
            <a:extLst>
              <a:ext uri="{FF2B5EF4-FFF2-40B4-BE49-F238E27FC236}">
                <a16:creationId xmlns:a16="http://schemas.microsoft.com/office/drawing/2014/main" id="{066BF24B-2DAE-4AF1-BCB7-48757B838EDE}"/>
              </a:ext>
            </a:extLst>
          </p:cNvPr>
          <p:cNvSpPr txBox="1"/>
          <p:nvPr/>
        </p:nvSpPr>
        <p:spPr>
          <a:xfrm>
            <a:off x="13069057" y="9432360"/>
            <a:ext cx="3823573" cy="369332"/>
          </a:xfrm>
          <a:prstGeom prst="rect">
            <a:avLst/>
          </a:prstGeom>
          <a:noFill/>
        </p:spPr>
        <p:txBody>
          <a:bodyPr wrap="square" rtlCol="0">
            <a:spAutoFit/>
          </a:bodyPr>
          <a:lstStyle/>
          <a:p>
            <a:pPr algn="r"/>
            <a:r>
              <a:rPr lang="ar-AE" dirty="0">
                <a:solidFill>
                  <a:schemeClr val="bg1"/>
                </a:solidFill>
                <a:latin typeface="Montserrat" panose="00000500000000000000" pitchFamily="2" charset="0"/>
                <a:ea typeface="Open Sans" panose="020B0606030504020204" pitchFamily="34" charset="0"/>
                <a:cs typeface="Hind" panose="02000000000000000000" pitchFamily="2" charset="0"/>
              </a:rPr>
              <a:t>دورة التعلم الالكتروني 2024</a:t>
            </a:r>
            <a:endParaRPr lang="en-US" dirty="0">
              <a:solidFill>
                <a:schemeClr val="bg1"/>
              </a:solidFill>
              <a:latin typeface="Montserrat" panose="00000500000000000000" pitchFamily="2" charset="0"/>
              <a:ea typeface="Open Sans" panose="020B0606030504020204" pitchFamily="34" charset="0"/>
              <a:cs typeface="Hind" panose="02000000000000000000" pitchFamily="2" charset="0"/>
            </a:endParaRPr>
          </a:p>
        </p:txBody>
      </p:sp>
      <p:pic>
        <p:nvPicPr>
          <p:cNvPr id="20" name="Picture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80154" y="1359053"/>
            <a:ext cx="2115792" cy="547524"/>
          </a:xfrm>
          <a:prstGeom prst="rect">
            <a:avLst/>
          </a:prstGeom>
        </p:spPr>
      </p:pic>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26947" y="865330"/>
            <a:ext cx="1841966" cy="1534970"/>
          </a:xfrm>
          <a:prstGeom prst="rect">
            <a:avLst/>
          </a:prstGeom>
        </p:spPr>
      </p:pic>
      <p:sp>
        <p:nvSpPr>
          <p:cNvPr id="22" name="TextBox 21">
            <a:extLst>
              <a:ext uri="{FF2B5EF4-FFF2-40B4-BE49-F238E27FC236}">
                <a16:creationId xmlns:a16="http://schemas.microsoft.com/office/drawing/2014/main" id="{066BF24B-2DAE-4AF1-BCB7-48757B838EDE}"/>
              </a:ext>
            </a:extLst>
          </p:cNvPr>
          <p:cNvSpPr txBox="1"/>
          <p:nvPr/>
        </p:nvSpPr>
        <p:spPr>
          <a:xfrm>
            <a:off x="9354072" y="800100"/>
            <a:ext cx="3823573" cy="338554"/>
          </a:xfrm>
          <a:prstGeom prst="rect">
            <a:avLst/>
          </a:prstGeom>
          <a:noFill/>
        </p:spPr>
        <p:txBody>
          <a:bodyPr wrap="square" rtlCol="0">
            <a:spAutoFit/>
          </a:bodyPr>
          <a:lstStyle/>
          <a:p>
            <a:pPr algn="r"/>
            <a:r>
              <a:rPr lang="en-US" sz="1600" dirty="0">
                <a:solidFill>
                  <a:schemeClr val="bg1"/>
                </a:solidFill>
                <a:latin typeface="Montserrat" panose="00000500000000000000" pitchFamily="2" charset="0"/>
                <a:ea typeface="Open Sans" panose="020B0606030504020204" pitchFamily="34" charset="0"/>
                <a:cs typeface="Hind" panose="02000000000000000000" pitchFamily="2" charset="0"/>
              </a:rPr>
              <a:t>Certified by:</a:t>
            </a:r>
          </a:p>
        </p:txBody>
      </p:sp>
      <p:grpSp>
        <p:nvGrpSpPr>
          <p:cNvPr id="2" name="Group 1">
            <a:extLst>
              <a:ext uri="{FF2B5EF4-FFF2-40B4-BE49-F238E27FC236}">
                <a16:creationId xmlns:a16="http://schemas.microsoft.com/office/drawing/2014/main" id="{42EB5BCF-0B01-0ED8-FBEA-B33BE403389D}"/>
              </a:ext>
            </a:extLst>
          </p:cNvPr>
          <p:cNvGrpSpPr/>
          <p:nvPr/>
        </p:nvGrpSpPr>
        <p:grpSpPr>
          <a:xfrm>
            <a:off x="5501245" y="5183033"/>
            <a:ext cx="11391385" cy="1014541"/>
            <a:chOff x="5501245" y="5183033"/>
            <a:chExt cx="11391385" cy="1014541"/>
          </a:xfrm>
        </p:grpSpPr>
        <p:sp>
          <p:nvSpPr>
            <p:cNvPr id="3" name="TextBox 2">
              <a:extLst>
                <a:ext uri="{FF2B5EF4-FFF2-40B4-BE49-F238E27FC236}">
                  <a16:creationId xmlns:a16="http://schemas.microsoft.com/office/drawing/2014/main" id="{DF3ADA42-372F-C8C1-73EC-54AC68396CD4}"/>
                </a:ext>
              </a:extLst>
            </p:cNvPr>
            <p:cNvSpPr txBox="1"/>
            <p:nvPr/>
          </p:nvSpPr>
          <p:spPr>
            <a:xfrm>
              <a:off x="5501245" y="5335800"/>
              <a:ext cx="11391385" cy="861774"/>
            </a:xfrm>
            <a:prstGeom prst="rect">
              <a:avLst/>
            </a:prstGeom>
            <a:noFill/>
          </p:spPr>
          <p:txBody>
            <a:bodyPr wrap="square" rtlCol="0">
              <a:spAutoFit/>
            </a:bodyPr>
            <a:lstStyle/>
            <a:p>
              <a:pPr algn="r"/>
              <a:r>
                <a:rPr lang="en-US"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a:t>
              </a:r>
              <a:r>
                <a:rPr lang="ar-SA"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أكاديمية                  للتدريب</a:t>
              </a:r>
              <a:r>
                <a:rPr lang="en-US"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rPr>
                <a:t>”</a:t>
              </a:r>
              <a:endParaRPr lang="ar-SA" sz="3200" dirty="0">
                <a:solidFill>
                  <a:schemeClr val="bg1"/>
                </a:solidFill>
                <a:latin typeface="Sakkal Majalla" panose="02000000000000000000" pitchFamily="2" charset="-78"/>
                <a:ea typeface="Inter" panose="020B0502030000000004" pitchFamily="34" charset="0"/>
                <a:cs typeface="Sakkal Majalla" panose="02000000000000000000" pitchFamily="2" charset="-78"/>
              </a:endParaRPr>
            </a:p>
            <a:p>
              <a:pPr algn="r"/>
              <a:endParaRPr lang="en-US" dirty="0">
                <a:solidFill>
                  <a:schemeClr val="bg1"/>
                </a:solidFill>
              </a:endParaRPr>
            </a:p>
          </p:txBody>
        </p:sp>
        <p:sp>
          <p:nvSpPr>
            <p:cNvPr id="23" name="TextBox 22">
              <a:extLst>
                <a:ext uri="{FF2B5EF4-FFF2-40B4-BE49-F238E27FC236}">
                  <a16:creationId xmlns:a16="http://schemas.microsoft.com/office/drawing/2014/main" id="{4EC9E0A2-77A5-5BD4-11F6-400BE9B6CA69}"/>
                </a:ext>
              </a:extLst>
            </p:cNvPr>
            <p:cNvSpPr txBox="1"/>
            <p:nvPr/>
          </p:nvSpPr>
          <p:spPr>
            <a:xfrm>
              <a:off x="14792812" y="5183033"/>
              <a:ext cx="1655677" cy="732508"/>
            </a:xfrm>
            <a:prstGeom prst="rect">
              <a:avLst/>
            </a:prstGeom>
            <a:noFill/>
          </p:spPr>
          <p:txBody>
            <a:bodyPr wrap="square" rtlCol="0">
              <a:spAutoFit/>
            </a:bodyPr>
            <a:lstStyle/>
            <a:p>
              <a:pPr>
                <a:lnSpc>
                  <a:spcPct val="130000"/>
                </a:lnSpc>
                <a:spcAft>
                  <a:spcPts val="600"/>
                </a:spcAft>
                <a:buSzPct val="100000"/>
              </a:pPr>
              <a:r>
                <a:rPr lang="en-US" sz="32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RS/M</a:t>
              </a:r>
            </a:p>
          </p:txBody>
        </p:sp>
      </p:grpSp>
    </p:spTree>
    <p:extLst>
      <p:ext uri="{BB962C8B-B14F-4D97-AF65-F5344CB8AC3E}">
        <p14:creationId xmlns:p14="http://schemas.microsoft.com/office/powerpoint/2010/main" val="320552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9"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713273" y="2912507"/>
            <a:ext cx="9651480" cy="2554545"/>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أحد الاهتمامات الرئيسية على جدول أعمال هذه القطاعات الأطراف المعنية هو الوقاية من المخاطر المهنية.
هناك مخاطر مهنية كبيرة يجب أن تكون على دراية بها ووظائف مختلفة لقطاع الأمن الخاص. لتحقيق أكبر قدر ممكن من الوقاية من الأخطار المهنية ، يجب تطبيق الحد الأدنى من متطلبات الصحة والسلامة لحراس الأمن الخاصين في جميع المؤسسات في هذا المجال.
من أجل ضمان صحة وسلامة موظفي الأمن ، يجب مراجعة هذه المتطلبات على أساس منتظم بالاشتراك مع الشركاء الاجتماعيين والسلطات المسؤولة.</a:t>
            </a:r>
            <a:endParaRPr lang="en-US" dirty="0">
              <a:latin typeface="Sakkal Majalla" panose="02000000000000000000" pitchFamily="2" charset="-78"/>
              <a:cs typeface="Sakkal Majalla" panose="02000000000000000000" pitchFamily="2" charset="-78"/>
            </a:endParaRPr>
          </a:p>
        </p:txBody>
      </p:sp>
      <p:sp>
        <p:nvSpPr>
          <p:cNvPr id="11" name="TextBox 10"/>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a:extLst>
              <a:ext uri="{FF2B5EF4-FFF2-40B4-BE49-F238E27FC236}">
                <a16:creationId xmlns:a16="http://schemas.microsoft.com/office/drawing/2014/main" id="{FB3E5A25-4AF3-4118-AB45-067CCEC910B6}"/>
              </a:ext>
            </a:extLst>
          </p:cNvPr>
          <p:cNvSpPr txBox="1"/>
          <p:nvPr/>
        </p:nvSpPr>
        <p:spPr>
          <a:xfrm>
            <a:off x="4800600" y="997223"/>
            <a:ext cx="12564153"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الصحة والسلامة في مكان العمل</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3" name="Group 12"/>
          <p:cNvGrpSpPr/>
          <p:nvPr/>
        </p:nvGrpSpPr>
        <p:grpSpPr>
          <a:xfrm>
            <a:off x="14369660" y="1929679"/>
            <a:ext cx="2809211" cy="0"/>
            <a:chOff x="1216222" y="6141141"/>
            <a:chExt cx="2809211" cy="0"/>
          </a:xfrm>
        </p:grpSpPr>
        <p:cxnSp>
          <p:nvCxnSpPr>
            <p:cNvPr id="14" name="Straight Connector 1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15" name="Straight Connector 1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16" name="Straight Connector 1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17" name="Rounded Rectangle 16"/>
          <p:cNvSpPr/>
          <p:nvPr/>
        </p:nvSpPr>
        <p:spPr>
          <a:xfrm>
            <a:off x="-701063" y="2245895"/>
            <a:ext cx="6541196" cy="6523094"/>
          </a:xfrm>
          <a:prstGeom prst="roundRect">
            <a:avLst>
              <a:gd name="adj" fmla="val 7700"/>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Rounded Rectangle 17"/>
          <p:cNvSpPr/>
          <p:nvPr/>
        </p:nvSpPr>
        <p:spPr>
          <a:xfrm>
            <a:off x="495300" y="2436395"/>
            <a:ext cx="5903495" cy="6142094"/>
          </a:xfrm>
          <a:prstGeom prst="roundRect">
            <a:avLst>
              <a:gd name="adj" fmla="val 7700"/>
            </a:avLst>
          </a:prstGeom>
          <a:blipFill>
            <a:blip r:embed="rId2"/>
            <a:srcRect/>
            <a:stretch>
              <a:fillRect l="-28223" r="-282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Tree>
    <p:extLst>
      <p:ext uri="{BB962C8B-B14F-4D97-AF65-F5344CB8AC3E}">
        <p14:creationId xmlns:p14="http://schemas.microsoft.com/office/powerpoint/2010/main" val="188798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3154072"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 name="Round Diagonal Corner Rectangle 2"/>
          <p:cNvSpPr/>
          <p:nvPr/>
        </p:nvSpPr>
        <p:spPr>
          <a:xfrm>
            <a:off x="13154072" y="3340337"/>
            <a:ext cx="4077672" cy="5717437"/>
          </a:xfrm>
          <a:prstGeom prst="round2DiagRect">
            <a:avLst/>
          </a:prstGeom>
          <a:blipFill>
            <a:blip r:embed="rId2"/>
            <a:srcRect/>
            <a:stretch>
              <a:fillRect l="-65337" r="-65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0" name="TextBox 9"/>
          <p:cNvSpPr txBox="1"/>
          <p:nvPr/>
        </p:nvSpPr>
        <p:spPr>
          <a:xfrm>
            <a:off x="1860233" y="2895600"/>
            <a:ext cx="9744694"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مسؤوليات أصحاب العمل</a:t>
            </a:r>
            <a:endParaRPr lang="en-US" b="1" dirty="0">
              <a:latin typeface="Sakkal Majalla" panose="02000000000000000000" pitchFamily="2" charset="-78"/>
              <a:cs typeface="Sakkal Majalla" panose="02000000000000000000" pitchFamily="2" charset="-78"/>
            </a:endParaRPr>
          </a:p>
        </p:txBody>
      </p:sp>
      <p:sp>
        <p:nvSpPr>
          <p:cNvPr id="11" name="TextBox 10"/>
          <p:cNvSpPr txBox="1"/>
          <p:nvPr/>
        </p:nvSpPr>
        <p:spPr>
          <a:xfrm>
            <a:off x="1860234" y="3429004"/>
            <a:ext cx="9744693" cy="2246769"/>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r>
              <a:rPr lang="ar-SA" dirty="0">
                <a:latin typeface="Sakkal Majalla" panose="02000000000000000000" pitchFamily="2" charset="-78"/>
                <a:cs typeface="Sakkal Majalla" panose="02000000000000000000" pitchFamily="2" charset="-78"/>
              </a:rPr>
              <a:t>إجراء تقييم مفصل للمخاطر.
توفير معدات السلامة.
ضمان ممارسات العمل الآمنة
توفير التعليمات والتدريب ذات الصلة
توفير الملابس والمعدات الواقية المناسبة</a:t>
            </a:r>
            <a:endParaRPr lang="en-US" dirty="0">
              <a:latin typeface="Sakkal Majalla" panose="02000000000000000000" pitchFamily="2" charset="-78"/>
              <a:cs typeface="Sakkal Majalla" panose="02000000000000000000" pitchFamily="2" charset="-78"/>
            </a:endParaRPr>
          </a:p>
        </p:txBody>
      </p:sp>
      <p:sp>
        <p:nvSpPr>
          <p:cNvPr id="12" name="TextBox 11"/>
          <p:cNvSpPr txBox="1"/>
          <p:nvPr/>
        </p:nvSpPr>
        <p:spPr>
          <a:xfrm>
            <a:off x="1860233" y="6120063"/>
            <a:ext cx="9744694"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مسؤوليات الموظفين</a:t>
            </a:r>
            <a:endParaRPr lang="en-US" b="1" dirty="0">
              <a:latin typeface="Sakkal Majalla" panose="02000000000000000000" pitchFamily="2" charset="-78"/>
              <a:cs typeface="Sakkal Majalla" panose="02000000000000000000" pitchFamily="2" charset="-78"/>
            </a:endParaRPr>
          </a:p>
        </p:txBody>
      </p:sp>
      <p:sp>
        <p:nvSpPr>
          <p:cNvPr id="13" name="TextBox 12"/>
          <p:cNvSpPr txBox="1"/>
          <p:nvPr/>
        </p:nvSpPr>
        <p:spPr>
          <a:xfrm>
            <a:off x="1860234" y="6653467"/>
            <a:ext cx="9744693" cy="2246769"/>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r>
              <a:rPr lang="ar-SA" dirty="0">
                <a:latin typeface="Sakkal Majalla" panose="02000000000000000000" pitchFamily="2" charset="-78"/>
                <a:cs typeface="Sakkal Majalla" panose="02000000000000000000" pitchFamily="2" charset="-78"/>
              </a:rPr>
              <a:t>اعتني بصحتك
تجنب أي شيء يمكن أن يضر
اتبع تعليمات الصحة والسلامة التنظيمية
الاستفادة المناسبة من معدات الحماية
اتباع إجراءات الطوارئ التنظيمية</a:t>
            </a:r>
            <a:endParaRPr lang="en-US" dirty="0">
              <a:latin typeface="Sakkal Majalla" panose="02000000000000000000" pitchFamily="2" charset="-78"/>
              <a:cs typeface="Sakkal Majalla" panose="02000000000000000000" pitchFamily="2" charset="-78"/>
            </a:endParaRPr>
          </a:p>
        </p:txBody>
      </p:sp>
      <p:sp>
        <p:nvSpPr>
          <p:cNvPr id="14" name="Oval 13"/>
          <p:cNvSpPr/>
          <p:nvPr/>
        </p:nvSpPr>
        <p:spPr>
          <a:xfrm>
            <a:off x="11880624" y="2775871"/>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5" name="Oval 14"/>
          <p:cNvSpPr/>
          <p:nvPr/>
        </p:nvSpPr>
        <p:spPr>
          <a:xfrm>
            <a:off x="11880624" y="5958782"/>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041188" y="6093913"/>
            <a:ext cx="457200" cy="457200"/>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041188" y="2895600"/>
            <a:ext cx="457200" cy="457200"/>
          </a:xfrm>
          <a:prstGeom prst="rect">
            <a:avLst/>
          </a:prstGeom>
        </p:spPr>
      </p:pic>
      <p:sp>
        <p:nvSpPr>
          <p:cNvPr id="18" name="TextBox 17"/>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TextBox 18">
            <a:extLst>
              <a:ext uri="{FF2B5EF4-FFF2-40B4-BE49-F238E27FC236}">
                <a16:creationId xmlns:a16="http://schemas.microsoft.com/office/drawing/2014/main" id="{FB3E5A25-4AF3-4118-AB45-067CCEC910B6}"/>
              </a:ext>
            </a:extLst>
          </p:cNvPr>
          <p:cNvSpPr txBox="1"/>
          <p:nvPr/>
        </p:nvSpPr>
        <p:spPr>
          <a:xfrm>
            <a:off x="4800600" y="997223"/>
            <a:ext cx="12564153"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الصحة والسلامة في مكان العمل</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0" name="Group 19"/>
          <p:cNvGrpSpPr/>
          <p:nvPr/>
        </p:nvGrpSpPr>
        <p:grpSpPr>
          <a:xfrm>
            <a:off x="14369660" y="1929679"/>
            <a:ext cx="2809211" cy="0"/>
            <a:chOff x="1216222" y="6141141"/>
            <a:chExt cx="2809211" cy="0"/>
          </a:xfrm>
        </p:grpSpPr>
        <p:cxnSp>
          <p:nvCxnSpPr>
            <p:cNvPr id="21" name="Straight Connector 20"/>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2" name="Straight Connector 21"/>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3" name="Straight Connector 22"/>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41241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3101199" y="2895600"/>
            <a:ext cx="4077672" cy="5717437"/>
          </a:xfrm>
          <a:prstGeom prst="round2Diag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 name="Round Diagonal Corner Rectangle 2"/>
          <p:cNvSpPr/>
          <p:nvPr/>
        </p:nvSpPr>
        <p:spPr>
          <a:xfrm>
            <a:off x="13101199" y="3340337"/>
            <a:ext cx="4077672" cy="5717437"/>
          </a:xfrm>
          <a:prstGeom prst="round2DiagRect">
            <a:avLst/>
          </a:prstGeom>
          <a:blipFill>
            <a:blip r:embed="rId2"/>
            <a:srcRect/>
            <a:stretch>
              <a:fillRect l="-100009" r="-103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lumMod val="75000"/>
                  <a:lumOff val="25000"/>
                </a:schemeClr>
              </a:solidFill>
              <a:latin typeface="Sakkal Majalla" panose="02000000000000000000" pitchFamily="2" charset="-78"/>
              <a:ea typeface="Inter" panose="020B0502030000000004" pitchFamily="34" charset="0"/>
              <a:cs typeface="Sakkal Majalla" panose="02000000000000000000" pitchFamily="2" charset="-78"/>
            </a:endParaRPr>
          </a:p>
        </p:txBody>
      </p:sp>
      <p:sp>
        <p:nvSpPr>
          <p:cNvPr id="10" name="TextBox 9"/>
          <p:cNvSpPr txBox="1"/>
          <p:nvPr/>
        </p:nvSpPr>
        <p:spPr>
          <a:xfrm>
            <a:off x="5843353" y="2816394"/>
            <a:ext cx="5761574"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خمس خطوات لتقييم المخاطر</a:t>
            </a:r>
            <a:endParaRPr lang="en-US" sz="2200" b="1" dirty="0">
              <a:latin typeface="Sakkal Majalla" panose="02000000000000000000" pitchFamily="2" charset="-78"/>
              <a:cs typeface="Sakkal Majalla" panose="02000000000000000000" pitchFamily="2" charset="-78"/>
            </a:endParaRPr>
          </a:p>
        </p:txBody>
      </p:sp>
      <p:sp>
        <p:nvSpPr>
          <p:cNvPr id="11" name="TextBox 10"/>
          <p:cNvSpPr txBox="1"/>
          <p:nvPr/>
        </p:nvSpPr>
        <p:spPr>
          <a:xfrm>
            <a:off x="10779002" y="3493803"/>
            <a:ext cx="706973" cy="492443"/>
          </a:xfrm>
          <a:prstGeom prst="rect">
            <a:avLst/>
          </a:prstGeom>
          <a:gradFill>
            <a:gsLst>
              <a:gs pos="0">
                <a:schemeClr val="accent1"/>
              </a:gs>
              <a:gs pos="100000">
                <a:schemeClr val="accent1">
                  <a:lumMod val="75000"/>
                </a:schemeClr>
              </a:gs>
            </a:gsLst>
            <a:lin ang="0" scaled="0"/>
          </a:grad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ctr">
              <a:buNone/>
            </a:pPr>
            <a:r>
              <a:rPr lang="en-US" sz="2000" b="1" dirty="0">
                <a:solidFill>
                  <a:schemeClr val="bg1"/>
                </a:solidFill>
                <a:latin typeface="Sakkal Majalla" panose="02000000000000000000" pitchFamily="2" charset="-78"/>
                <a:cs typeface="Sakkal Majalla" panose="02000000000000000000" pitchFamily="2" charset="-78"/>
              </a:rPr>
              <a:t>01</a:t>
            </a:r>
          </a:p>
        </p:txBody>
      </p:sp>
      <p:sp>
        <p:nvSpPr>
          <p:cNvPr id="14" name="Oval 13"/>
          <p:cNvSpPr/>
          <p:nvPr/>
        </p:nvSpPr>
        <p:spPr>
          <a:xfrm>
            <a:off x="11880624" y="2715475"/>
            <a:ext cx="778328" cy="77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p:cNvSpPr txBox="1"/>
          <p:nvPr/>
        </p:nvSpPr>
        <p:spPr>
          <a:xfrm>
            <a:off x="4800600" y="3493803"/>
            <a:ext cx="5725514"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buNone/>
            </a:pPr>
            <a:r>
              <a:rPr lang="ar-SA" sz="2000" dirty="0">
                <a:latin typeface="Sakkal Majalla" panose="02000000000000000000" pitchFamily="2" charset="-78"/>
                <a:cs typeface="Sakkal Majalla" panose="02000000000000000000" pitchFamily="2" charset="-78"/>
              </a:rPr>
              <a:t>تحديد المخاطر</a:t>
            </a:r>
            <a:endParaRPr lang="en-US" sz="2000" dirty="0">
              <a:latin typeface="Sakkal Majalla" panose="02000000000000000000" pitchFamily="2" charset="-78"/>
              <a:cs typeface="Sakkal Majalla" panose="02000000000000000000" pitchFamily="2" charset="-78"/>
            </a:endParaRPr>
          </a:p>
        </p:txBody>
      </p:sp>
      <p:sp>
        <p:nvSpPr>
          <p:cNvPr id="19" name="TextBox 18"/>
          <p:cNvSpPr txBox="1"/>
          <p:nvPr/>
        </p:nvSpPr>
        <p:spPr>
          <a:xfrm>
            <a:off x="10779002" y="4141503"/>
            <a:ext cx="706973" cy="492443"/>
          </a:xfrm>
          <a:prstGeom prst="rect">
            <a:avLst/>
          </a:prstGeom>
          <a:gradFill>
            <a:gsLst>
              <a:gs pos="0">
                <a:schemeClr val="accent1"/>
              </a:gs>
              <a:gs pos="100000">
                <a:schemeClr val="accent1">
                  <a:lumMod val="75000"/>
                </a:schemeClr>
              </a:gs>
            </a:gsLst>
            <a:lin ang="0" scaled="0"/>
          </a:grad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ctr">
              <a:buNone/>
            </a:pPr>
            <a:r>
              <a:rPr lang="en-US" sz="2000" b="1" dirty="0">
                <a:solidFill>
                  <a:schemeClr val="bg1"/>
                </a:solidFill>
                <a:latin typeface="Sakkal Majalla" panose="02000000000000000000" pitchFamily="2" charset="-78"/>
                <a:cs typeface="Sakkal Majalla" panose="02000000000000000000" pitchFamily="2" charset="-78"/>
              </a:rPr>
              <a:t>02</a:t>
            </a:r>
          </a:p>
        </p:txBody>
      </p:sp>
      <p:sp>
        <p:nvSpPr>
          <p:cNvPr id="20" name="TextBox 19"/>
          <p:cNvSpPr txBox="1"/>
          <p:nvPr/>
        </p:nvSpPr>
        <p:spPr>
          <a:xfrm>
            <a:off x="4800600" y="4141503"/>
            <a:ext cx="5725514"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buNone/>
            </a:pPr>
            <a:r>
              <a:rPr lang="ar-SA" sz="2000" dirty="0">
                <a:latin typeface="Sakkal Majalla" panose="02000000000000000000" pitchFamily="2" charset="-78"/>
                <a:cs typeface="Sakkal Majalla" panose="02000000000000000000" pitchFamily="2" charset="-78"/>
              </a:rPr>
              <a:t>تحديد من قد يتعرض للأذى</a:t>
            </a:r>
            <a:endParaRPr lang="en-US" sz="2000" dirty="0">
              <a:latin typeface="Sakkal Majalla" panose="02000000000000000000" pitchFamily="2" charset="-78"/>
              <a:cs typeface="Sakkal Majalla" panose="02000000000000000000" pitchFamily="2" charset="-78"/>
            </a:endParaRPr>
          </a:p>
        </p:txBody>
      </p:sp>
      <p:sp>
        <p:nvSpPr>
          <p:cNvPr id="21" name="TextBox 20"/>
          <p:cNvSpPr txBox="1"/>
          <p:nvPr/>
        </p:nvSpPr>
        <p:spPr>
          <a:xfrm>
            <a:off x="10779002" y="4789203"/>
            <a:ext cx="706973" cy="492443"/>
          </a:xfrm>
          <a:prstGeom prst="rect">
            <a:avLst/>
          </a:prstGeom>
          <a:gradFill>
            <a:gsLst>
              <a:gs pos="0">
                <a:schemeClr val="accent1"/>
              </a:gs>
              <a:gs pos="100000">
                <a:schemeClr val="accent1">
                  <a:lumMod val="75000"/>
                </a:schemeClr>
              </a:gs>
            </a:gsLst>
            <a:lin ang="0" scaled="0"/>
          </a:grad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ctr">
              <a:buNone/>
            </a:pPr>
            <a:r>
              <a:rPr lang="en-US" sz="2000" b="1" dirty="0">
                <a:solidFill>
                  <a:schemeClr val="bg1"/>
                </a:solidFill>
                <a:latin typeface="Sakkal Majalla" panose="02000000000000000000" pitchFamily="2" charset="-78"/>
                <a:cs typeface="Sakkal Majalla" panose="02000000000000000000" pitchFamily="2" charset="-78"/>
              </a:rPr>
              <a:t>03</a:t>
            </a:r>
          </a:p>
        </p:txBody>
      </p:sp>
      <p:sp>
        <p:nvSpPr>
          <p:cNvPr id="22" name="TextBox 21"/>
          <p:cNvSpPr txBox="1"/>
          <p:nvPr/>
        </p:nvSpPr>
        <p:spPr>
          <a:xfrm>
            <a:off x="4800600" y="4789203"/>
            <a:ext cx="5725514"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buNone/>
            </a:pPr>
            <a:r>
              <a:rPr lang="ar-SA" sz="2000" dirty="0">
                <a:latin typeface="Sakkal Majalla" panose="02000000000000000000" pitchFamily="2" charset="-78"/>
                <a:cs typeface="Sakkal Majalla" panose="02000000000000000000" pitchFamily="2" charset="-78"/>
              </a:rPr>
              <a:t>تقييم المخاطر</a:t>
            </a:r>
            <a:endParaRPr lang="en-US" sz="2000" dirty="0">
              <a:latin typeface="Sakkal Majalla" panose="02000000000000000000" pitchFamily="2" charset="-78"/>
              <a:cs typeface="Sakkal Majalla" panose="02000000000000000000" pitchFamily="2" charset="-78"/>
            </a:endParaRPr>
          </a:p>
        </p:txBody>
      </p:sp>
      <p:sp>
        <p:nvSpPr>
          <p:cNvPr id="23" name="TextBox 22"/>
          <p:cNvSpPr txBox="1"/>
          <p:nvPr/>
        </p:nvSpPr>
        <p:spPr>
          <a:xfrm>
            <a:off x="10779002" y="5436903"/>
            <a:ext cx="706973" cy="492443"/>
          </a:xfrm>
          <a:prstGeom prst="rect">
            <a:avLst/>
          </a:prstGeom>
          <a:gradFill>
            <a:gsLst>
              <a:gs pos="0">
                <a:schemeClr val="accent1"/>
              </a:gs>
              <a:gs pos="100000">
                <a:schemeClr val="accent1">
                  <a:lumMod val="75000"/>
                </a:schemeClr>
              </a:gs>
            </a:gsLst>
            <a:lin ang="0" scaled="0"/>
          </a:grad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ctr">
              <a:buNone/>
            </a:pPr>
            <a:r>
              <a:rPr lang="en-US" sz="2000" b="1" dirty="0">
                <a:solidFill>
                  <a:schemeClr val="bg1"/>
                </a:solidFill>
                <a:latin typeface="Sakkal Majalla" panose="02000000000000000000" pitchFamily="2" charset="-78"/>
                <a:cs typeface="Sakkal Majalla" panose="02000000000000000000" pitchFamily="2" charset="-78"/>
              </a:rPr>
              <a:t>04</a:t>
            </a:r>
          </a:p>
        </p:txBody>
      </p:sp>
      <p:sp>
        <p:nvSpPr>
          <p:cNvPr id="24" name="TextBox 23"/>
          <p:cNvSpPr txBox="1"/>
          <p:nvPr/>
        </p:nvSpPr>
        <p:spPr>
          <a:xfrm>
            <a:off x="4800600" y="5436903"/>
            <a:ext cx="5725514"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buNone/>
            </a:pPr>
            <a:r>
              <a:rPr lang="ar-SA" sz="2000" dirty="0">
                <a:latin typeface="Sakkal Majalla" panose="02000000000000000000" pitchFamily="2" charset="-78"/>
                <a:cs typeface="Sakkal Majalla" panose="02000000000000000000" pitchFamily="2" charset="-78"/>
              </a:rPr>
              <a:t>تسجيل النتائج</a:t>
            </a:r>
            <a:endParaRPr lang="en-US" sz="2000" dirty="0">
              <a:latin typeface="Sakkal Majalla" panose="02000000000000000000" pitchFamily="2" charset="-78"/>
              <a:cs typeface="Sakkal Majalla" panose="02000000000000000000" pitchFamily="2" charset="-78"/>
            </a:endParaRPr>
          </a:p>
        </p:txBody>
      </p:sp>
      <p:sp>
        <p:nvSpPr>
          <p:cNvPr id="25" name="TextBox 24"/>
          <p:cNvSpPr txBox="1"/>
          <p:nvPr/>
        </p:nvSpPr>
        <p:spPr>
          <a:xfrm>
            <a:off x="10779002" y="6084603"/>
            <a:ext cx="706973" cy="492443"/>
          </a:xfrm>
          <a:prstGeom prst="rect">
            <a:avLst/>
          </a:prstGeom>
          <a:gradFill>
            <a:gsLst>
              <a:gs pos="0">
                <a:schemeClr val="accent1"/>
              </a:gs>
              <a:gs pos="100000">
                <a:schemeClr val="accent1">
                  <a:lumMod val="75000"/>
                </a:schemeClr>
              </a:gs>
            </a:gsLst>
            <a:lin ang="0" scaled="0"/>
          </a:grad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ctr">
              <a:buNone/>
            </a:pPr>
            <a:r>
              <a:rPr lang="en-US" sz="2000" b="1" dirty="0">
                <a:solidFill>
                  <a:schemeClr val="bg1"/>
                </a:solidFill>
                <a:latin typeface="Sakkal Majalla" panose="02000000000000000000" pitchFamily="2" charset="-78"/>
                <a:cs typeface="Sakkal Majalla" panose="02000000000000000000" pitchFamily="2" charset="-78"/>
              </a:rPr>
              <a:t>05</a:t>
            </a:r>
          </a:p>
        </p:txBody>
      </p:sp>
      <p:sp>
        <p:nvSpPr>
          <p:cNvPr id="26" name="TextBox 25"/>
          <p:cNvSpPr txBox="1"/>
          <p:nvPr/>
        </p:nvSpPr>
        <p:spPr>
          <a:xfrm>
            <a:off x="4800600" y="6084603"/>
            <a:ext cx="5725514" cy="492443"/>
          </a:xfrm>
          <a:prstGeom prst="rect">
            <a:avLst/>
          </a:prstGeom>
          <a:noFill/>
        </p:spPr>
        <p:txBody>
          <a:bodyPr wrap="square" rtlCol="0">
            <a:spAutoFit/>
          </a:bodyPr>
          <a:lstStyle>
            <a:defPPr>
              <a:defRPr lang="en-US"/>
            </a:defPPr>
            <a:lvl1pPr marL="342900" indent="-342900">
              <a:lnSpc>
                <a:spcPct val="130000"/>
              </a:lnSpc>
              <a:spcAft>
                <a:spcPts val="300"/>
              </a:spcAft>
              <a:buSzPct val="100000"/>
              <a:buBlip>
                <a:blip r:embed="rId3"/>
              </a:buBlip>
              <a:defRPr>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marL="0" indent="0" algn="r">
              <a:buNone/>
            </a:pPr>
            <a:r>
              <a:rPr lang="ar-SA" sz="2000" dirty="0">
                <a:latin typeface="Sakkal Majalla" panose="02000000000000000000" pitchFamily="2" charset="-78"/>
                <a:cs typeface="Sakkal Majalla" panose="02000000000000000000" pitchFamily="2" charset="-78"/>
              </a:rPr>
              <a:t>المراجعة والتنقيح عند الحاجة</a:t>
            </a:r>
            <a:endParaRPr lang="en-US" sz="2000" dirty="0">
              <a:latin typeface="Sakkal Majalla" panose="02000000000000000000" pitchFamily="2" charset="-78"/>
              <a:cs typeface="Sakkal Majalla" panose="02000000000000000000" pitchFamily="2" charset="-78"/>
            </a:endParaRPr>
          </a:p>
        </p:txBody>
      </p:sp>
      <p:sp>
        <p:nvSpPr>
          <p:cNvPr id="27" name="TextBox 26"/>
          <p:cNvSpPr txBox="1"/>
          <p:nvPr/>
        </p:nvSpPr>
        <p:spPr>
          <a:xfrm>
            <a:off x="6926155" y="7154764"/>
            <a:ext cx="5732797"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المخاطر الصحية في مكان العمل</a:t>
            </a:r>
            <a:endParaRPr lang="en-US" b="1" dirty="0">
              <a:latin typeface="Sakkal Majalla" panose="02000000000000000000" pitchFamily="2" charset="-78"/>
              <a:cs typeface="Sakkal Majalla" panose="02000000000000000000" pitchFamily="2" charset="-78"/>
            </a:endParaRPr>
          </a:p>
        </p:txBody>
      </p:sp>
      <p:sp>
        <p:nvSpPr>
          <p:cNvPr id="28" name="TextBox 27"/>
          <p:cNvSpPr txBox="1"/>
          <p:nvPr/>
        </p:nvSpPr>
        <p:spPr>
          <a:xfrm>
            <a:off x="8624328" y="7688168"/>
            <a:ext cx="4034624" cy="1369606"/>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pPr>
              <a:buBlip>
                <a:blip r:embed="rId4"/>
              </a:buBlip>
            </a:pPr>
            <a:r>
              <a:rPr lang="ar-SA" dirty="0">
                <a:latin typeface="Sakkal Majalla" panose="02000000000000000000" pitchFamily="2" charset="-78"/>
                <a:cs typeface="Sakkal Majalla" panose="02000000000000000000" pitchFamily="2" charset="-78"/>
              </a:rPr>
              <a:t>الانزلاق والتعرقل والسقوط
إصابات من سوء الرفع
إساءة استخدام الآلات</a:t>
            </a:r>
            <a:endParaRPr lang="en-US" dirty="0">
              <a:latin typeface="Sakkal Majalla" panose="02000000000000000000" pitchFamily="2" charset="-78"/>
              <a:cs typeface="Sakkal Majalla" panose="02000000000000000000" pitchFamily="2" charset="-78"/>
            </a:endParaRPr>
          </a:p>
        </p:txBody>
      </p:sp>
      <p:pic>
        <p:nvPicPr>
          <p:cNvPr id="29" name="Picture 2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041188" y="2876039"/>
            <a:ext cx="457200" cy="457200"/>
          </a:xfrm>
          <a:prstGeom prst="rect">
            <a:avLst/>
          </a:prstGeom>
        </p:spPr>
      </p:pic>
      <p:sp>
        <p:nvSpPr>
          <p:cNvPr id="30" name="TextBox 29"/>
          <p:cNvSpPr txBox="1"/>
          <p:nvPr/>
        </p:nvSpPr>
        <p:spPr>
          <a:xfrm>
            <a:off x="4931377" y="7688168"/>
            <a:ext cx="3350813" cy="1369606"/>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pPr>
              <a:buBlip>
                <a:blip r:embed="rId4"/>
              </a:buBlip>
            </a:pPr>
            <a:r>
              <a:rPr lang="ar-SA" dirty="0">
                <a:latin typeface="Sakkal Majalla" panose="02000000000000000000" pitchFamily="2" charset="-78"/>
                <a:cs typeface="Sakkal Majalla" panose="02000000000000000000" pitchFamily="2" charset="-78"/>
              </a:rPr>
              <a:t>أدوات حادة
العنف والاعتداءات
امراض</a:t>
            </a:r>
            <a:endParaRPr lang="en-US" dirty="0">
              <a:latin typeface="Sakkal Majalla" panose="02000000000000000000" pitchFamily="2" charset="-78"/>
              <a:cs typeface="Sakkal Majalla" panose="02000000000000000000" pitchFamily="2" charset="-78"/>
            </a:endParaRPr>
          </a:p>
        </p:txBody>
      </p:sp>
      <p:sp>
        <p:nvSpPr>
          <p:cNvPr id="31" name="TextBox 30"/>
          <p:cNvSpPr txBox="1"/>
          <p:nvPr/>
        </p:nvSpPr>
        <p:spPr>
          <a:xfrm>
            <a:off x="1238426" y="7688168"/>
            <a:ext cx="3350813" cy="1369606"/>
          </a:xfrm>
          <a:prstGeom prst="rect">
            <a:avLst/>
          </a:prstGeom>
          <a:noFill/>
        </p:spPr>
        <p:txBody>
          <a:bodyPr wrap="square" rtlCol="0">
            <a:spAutoFit/>
          </a:bodyPr>
          <a:lstStyle>
            <a:defPPr>
              <a:defRPr lang="en-US"/>
            </a:defPPr>
            <a:lvl1pPr marL="285750" indent="-285750" algn="r" rtl="1">
              <a:lnSpc>
                <a:spcPct val="130000"/>
              </a:lnSpc>
              <a:spcAft>
                <a:spcPts val="300"/>
              </a:spcAft>
              <a:buFont typeface="Wingdings" panose="05000000000000000000" pitchFamily="2" charset="2"/>
              <a:buBlip>
                <a:blip r:embed="rId3"/>
              </a:buBlip>
              <a:defRPr sz="2000">
                <a:solidFill>
                  <a:srgbClr val="272727"/>
                </a:solidFill>
                <a:latin typeface="Montserrat Medium" panose="00000600000000000000" pitchFamily="2" charset="0"/>
              </a:defRPr>
            </a:lvl1pPr>
          </a:lstStyle>
          <a:p>
            <a:pPr>
              <a:buBlip>
                <a:blip r:embed="rId4"/>
              </a:buBlip>
            </a:pPr>
            <a:r>
              <a:rPr lang="ar-SA" dirty="0">
                <a:latin typeface="Sakkal Majalla" panose="02000000000000000000" pitchFamily="2" charset="-78"/>
                <a:cs typeface="Sakkal Majalla" panose="02000000000000000000" pitchFamily="2" charset="-78"/>
              </a:rPr>
              <a:t>المواد الكيميائية الخطرة
اكتظاظ
الحرائق والفيضانات</a:t>
            </a:r>
            <a:endParaRPr lang="en-US" dirty="0">
              <a:latin typeface="Sakkal Majalla" panose="02000000000000000000" pitchFamily="2" charset="-78"/>
              <a:cs typeface="Sakkal Majalla" panose="02000000000000000000" pitchFamily="2" charset="-78"/>
            </a:endParaRPr>
          </a:p>
        </p:txBody>
      </p:sp>
      <p:sp>
        <p:nvSpPr>
          <p:cNvPr id="32" name="TextBox 31"/>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33" name="TextBox 32">
            <a:extLst>
              <a:ext uri="{FF2B5EF4-FFF2-40B4-BE49-F238E27FC236}">
                <a16:creationId xmlns:a16="http://schemas.microsoft.com/office/drawing/2014/main" id="{FB3E5A25-4AF3-4118-AB45-067CCEC910B6}"/>
              </a:ext>
            </a:extLst>
          </p:cNvPr>
          <p:cNvSpPr txBox="1"/>
          <p:nvPr/>
        </p:nvSpPr>
        <p:spPr>
          <a:xfrm>
            <a:off x="4800600" y="997223"/>
            <a:ext cx="12564153"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الصحة والسلامة في مكان العمل</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34" name="Group 33"/>
          <p:cNvGrpSpPr/>
          <p:nvPr/>
        </p:nvGrpSpPr>
        <p:grpSpPr>
          <a:xfrm>
            <a:off x="14369660" y="1929679"/>
            <a:ext cx="2809211" cy="0"/>
            <a:chOff x="1216222" y="6141141"/>
            <a:chExt cx="2809211" cy="0"/>
          </a:xfrm>
        </p:grpSpPr>
        <p:cxnSp>
          <p:nvCxnSpPr>
            <p:cNvPr id="35" name="Straight Connector 34"/>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36" name="Straight Connector 35"/>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37" name="Straight Connector 36"/>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39" name="TextBox 38"/>
          <p:cNvSpPr txBox="1"/>
          <p:nvPr/>
        </p:nvSpPr>
        <p:spPr>
          <a:xfrm>
            <a:off x="1860233" y="2153176"/>
            <a:ext cx="9744694"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مسؤوليات أصحاب العمل</a:t>
            </a:r>
            <a:endParaRPr lang="en-US"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03313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982" y="2639791"/>
            <a:ext cx="15466771"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يجب أن تحتوي جميع المباني على علامات أمان ويمكن لضباط الأمن الحفاظ على أنفسهم وزملائهم من خلال تفسير اللافتات. كل علامة مرمزة بالألوان ولها أهميتها الخاصة.</a:t>
            </a:r>
            <a:endParaRPr lang="en-US" dirty="0">
              <a:latin typeface="Sakkal Majalla" panose="02000000000000000000" pitchFamily="2" charset="-78"/>
              <a:cs typeface="Sakkal Majalla" panose="02000000000000000000" pitchFamily="2" charset="-78"/>
            </a:endParaRPr>
          </a:p>
        </p:txBody>
      </p:sp>
      <p:sp>
        <p:nvSpPr>
          <p:cNvPr id="9" name="TextBox 8"/>
          <p:cNvSpPr txBox="1"/>
          <p:nvPr/>
        </p:nvSpPr>
        <p:spPr>
          <a:xfrm>
            <a:off x="1897982" y="3779532"/>
            <a:ext cx="15466771"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دعونا نلقي نظرة على بعض العلامات:</a:t>
            </a:r>
            <a:endParaRPr lang="en-US" b="1" dirty="0">
              <a:latin typeface="Sakkal Majalla" panose="02000000000000000000" pitchFamily="2" charset="-78"/>
              <a:cs typeface="Sakkal Majalla" panose="02000000000000000000" pitchFamily="2" charset="-78"/>
            </a:endParaRPr>
          </a:p>
        </p:txBody>
      </p:sp>
      <p:sp>
        <p:nvSpPr>
          <p:cNvPr id="10" name="Rectangle 9"/>
          <p:cNvSpPr/>
          <p:nvPr/>
        </p:nvSpPr>
        <p:spPr>
          <a:xfrm>
            <a:off x="9695289" y="44824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9991045" y="4740653"/>
            <a:ext cx="2768226" cy="4081011"/>
          </a:xfrm>
          <a:prstGeom prst="rect">
            <a:avLst/>
          </a:prstGeom>
        </p:spPr>
      </p:pic>
      <p:sp>
        <p:nvSpPr>
          <p:cNvPr id="14" name="TextBox 13"/>
          <p:cNvSpPr txBox="1"/>
          <p:nvPr/>
        </p:nvSpPr>
        <p:spPr>
          <a:xfrm>
            <a:off x="13116685" y="51435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حظر</a:t>
            </a:r>
            <a:endParaRPr lang="en-US" sz="2200" b="1" dirty="0">
              <a:latin typeface="Sakkal Majalla" panose="02000000000000000000" pitchFamily="2" charset="-78"/>
              <a:cs typeface="Sakkal Majalla" panose="02000000000000000000" pitchFamily="2" charset="-78"/>
            </a:endParaRPr>
          </a:p>
        </p:txBody>
      </p:sp>
      <p:sp>
        <p:nvSpPr>
          <p:cNvPr id="15" name="TextBox 14"/>
          <p:cNvSpPr txBox="1"/>
          <p:nvPr/>
        </p:nvSpPr>
        <p:spPr>
          <a:xfrm>
            <a:off x="13116686" y="5728336"/>
            <a:ext cx="4062186" cy="892552"/>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تستخدم لإخبار الناس أنه يجب عليهم عدم القيام بمثل هذا الشيء.</a:t>
            </a:r>
            <a:endParaRPr lang="en-US" dirty="0">
              <a:latin typeface="Sakkal Majalla" panose="02000000000000000000" pitchFamily="2" charset="-78"/>
              <a:cs typeface="Sakkal Majalla" panose="02000000000000000000" pitchFamily="2" charset="-78"/>
            </a:endParaRPr>
          </a:p>
        </p:txBody>
      </p:sp>
      <p:sp>
        <p:nvSpPr>
          <p:cNvPr id="16" name="Rectangle 15"/>
          <p:cNvSpPr/>
          <p:nvPr/>
        </p:nvSpPr>
        <p:spPr>
          <a:xfrm>
            <a:off x="1312547" y="44824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p:cNvSpPr txBox="1"/>
          <p:nvPr/>
        </p:nvSpPr>
        <p:spPr>
          <a:xfrm>
            <a:off x="4733943" y="51435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علامات التحذير</a:t>
            </a:r>
            <a:endParaRPr lang="en-US" sz="2200" b="1" dirty="0">
              <a:latin typeface="Sakkal Majalla" panose="02000000000000000000" pitchFamily="2" charset="-78"/>
              <a:cs typeface="Sakkal Majalla" panose="02000000000000000000" pitchFamily="2" charset="-78"/>
            </a:endParaRPr>
          </a:p>
        </p:txBody>
      </p:sp>
      <p:sp>
        <p:nvSpPr>
          <p:cNvPr id="19" name="TextBox 18"/>
          <p:cNvSpPr txBox="1"/>
          <p:nvPr/>
        </p:nvSpPr>
        <p:spPr>
          <a:xfrm>
            <a:off x="4733944" y="5728336"/>
            <a:ext cx="4062186"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تستخدم لتحذير الزوار أو الناس.</a:t>
            </a:r>
            <a:endParaRPr lang="en-US" dirty="0">
              <a:latin typeface="Sakkal Majalla" panose="02000000000000000000" pitchFamily="2" charset="-78"/>
              <a:cs typeface="Sakkal Majalla" panose="02000000000000000000" pitchFamily="2" charset="-78"/>
            </a:endParaRPr>
          </a:p>
        </p:txBody>
      </p:sp>
      <p:pic>
        <p:nvPicPr>
          <p:cNvPr id="21" name="Picture 20"/>
          <p:cNvPicPr/>
          <p:nvPr/>
        </p:nvPicPr>
        <p:blipFill>
          <a:blip r:embed="rId3" cstate="print">
            <a:extLst>
              <a:ext uri="{28A0092B-C50C-407E-A947-70E740481C1C}">
                <a14:useLocalDpi xmlns:a14="http://schemas.microsoft.com/office/drawing/2010/main" val="0"/>
              </a:ext>
            </a:extLst>
          </a:blip>
          <a:stretch>
            <a:fillRect/>
          </a:stretch>
        </p:blipFill>
        <p:spPr>
          <a:xfrm>
            <a:off x="1608303" y="4740653"/>
            <a:ext cx="2768226" cy="4129270"/>
          </a:xfrm>
          <a:prstGeom prst="rect">
            <a:avLst/>
          </a:prstGeom>
        </p:spPr>
      </p:pic>
      <p:sp>
        <p:nvSpPr>
          <p:cNvPr id="20" name="TextBox 19"/>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TextBox 21">
            <a:extLst>
              <a:ext uri="{FF2B5EF4-FFF2-40B4-BE49-F238E27FC236}">
                <a16:creationId xmlns:a16="http://schemas.microsoft.com/office/drawing/2014/main" id="{FB3E5A25-4AF3-4118-AB45-067CCEC910B6}"/>
              </a:ext>
            </a:extLst>
          </p:cNvPr>
          <p:cNvSpPr txBox="1"/>
          <p:nvPr/>
        </p:nvSpPr>
        <p:spPr>
          <a:xfrm>
            <a:off x="13022596" y="997223"/>
            <a:ext cx="4342157"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علامات السلامة</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3" name="Group 22"/>
          <p:cNvGrpSpPr/>
          <p:nvPr/>
        </p:nvGrpSpPr>
        <p:grpSpPr>
          <a:xfrm>
            <a:off x="14369660" y="1929679"/>
            <a:ext cx="2809211" cy="0"/>
            <a:chOff x="1216222" y="6141141"/>
            <a:chExt cx="2809211" cy="0"/>
          </a:xfrm>
        </p:grpSpPr>
        <p:cxnSp>
          <p:nvCxnSpPr>
            <p:cNvPr id="24" name="Straight Connector 2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5" name="Straight Connector 2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6" name="Straight Connector 2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374466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97982" y="2865132"/>
            <a:ext cx="15466771"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دعونا نلقي نظرة على بعض العلامات:</a:t>
            </a:r>
            <a:endParaRPr lang="en-US" b="1" dirty="0">
              <a:latin typeface="Sakkal Majalla" panose="02000000000000000000" pitchFamily="2" charset="-78"/>
              <a:cs typeface="Sakkal Majalla" panose="02000000000000000000" pitchFamily="2" charset="-78"/>
            </a:endParaRPr>
          </a:p>
        </p:txBody>
      </p:sp>
      <p:sp>
        <p:nvSpPr>
          <p:cNvPr id="10" name="Rectangle 9"/>
          <p:cNvSpPr/>
          <p:nvPr/>
        </p:nvSpPr>
        <p:spPr>
          <a:xfrm>
            <a:off x="1312547" y="35680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4" name="TextBox 13"/>
          <p:cNvSpPr txBox="1"/>
          <p:nvPr/>
        </p:nvSpPr>
        <p:spPr>
          <a:xfrm>
            <a:off x="4733943" y="42291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علامات إلزامية</a:t>
            </a:r>
            <a:endParaRPr lang="en-US" sz="2200" b="1" dirty="0">
              <a:latin typeface="Sakkal Majalla" panose="02000000000000000000" pitchFamily="2" charset="-78"/>
              <a:cs typeface="Sakkal Majalla" panose="02000000000000000000" pitchFamily="2" charset="-78"/>
            </a:endParaRPr>
          </a:p>
        </p:txBody>
      </p:sp>
      <p:sp>
        <p:nvSpPr>
          <p:cNvPr id="15" name="TextBox 14"/>
          <p:cNvSpPr txBox="1"/>
          <p:nvPr/>
        </p:nvSpPr>
        <p:spPr>
          <a:xfrm>
            <a:off x="4733944" y="4813936"/>
            <a:ext cx="4062186"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تستخدم لإخبار الناس بما يسمح لهم بفعله</a:t>
            </a:r>
            <a:endParaRPr lang="en-US" dirty="0">
              <a:latin typeface="Sakkal Majalla" panose="02000000000000000000" pitchFamily="2" charset="-78"/>
              <a:cs typeface="Sakkal Majalla" panose="02000000000000000000" pitchFamily="2" charset="-78"/>
            </a:endParaRPr>
          </a:p>
        </p:txBody>
      </p:sp>
      <p:sp>
        <p:nvSpPr>
          <p:cNvPr id="16" name="Rectangle 15"/>
          <p:cNvSpPr/>
          <p:nvPr/>
        </p:nvSpPr>
        <p:spPr>
          <a:xfrm>
            <a:off x="9748629" y="35680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p:cNvSpPr txBox="1"/>
          <p:nvPr/>
        </p:nvSpPr>
        <p:spPr>
          <a:xfrm>
            <a:off x="13170025" y="42291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علامات حالة آمنة</a:t>
            </a:r>
            <a:endParaRPr lang="en-US" sz="2200" b="1" dirty="0">
              <a:latin typeface="Sakkal Majalla" panose="02000000000000000000" pitchFamily="2" charset="-78"/>
              <a:cs typeface="Sakkal Majalla" panose="02000000000000000000" pitchFamily="2" charset="-78"/>
            </a:endParaRPr>
          </a:p>
        </p:txBody>
      </p:sp>
      <p:pic>
        <p:nvPicPr>
          <p:cNvPr id="22" name="Picture 21" descr="A blue sign with white text&#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1608301" y="3826253"/>
            <a:ext cx="2768227" cy="4081011"/>
          </a:xfrm>
          <a:prstGeom prst="rect">
            <a:avLst/>
          </a:prstGeom>
        </p:spPr>
      </p:pic>
      <p:sp>
        <p:nvSpPr>
          <p:cNvPr id="11" name="Rectangle 10"/>
          <p:cNvSpPr/>
          <p:nvPr/>
        </p:nvSpPr>
        <p:spPr>
          <a:xfrm>
            <a:off x="10042316" y="3826252"/>
            <a:ext cx="2770295" cy="4081011"/>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23" name="Picture 22"/>
          <p:cNvPicPr/>
          <p:nvPr/>
        </p:nvPicPr>
        <p:blipFill>
          <a:blip r:embed="rId3" cstate="print">
            <a:extLst>
              <a:ext uri="{28A0092B-C50C-407E-A947-70E740481C1C}">
                <a14:useLocalDpi xmlns:a14="http://schemas.microsoft.com/office/drawing/2010/main" val="0"/>
              </a:ext>
            </a:extLst>
          </a:blip>
          <a:stretch>
            <a:fillRect/>
          </a:stretch>
        </p:blipFill>
        <p:spPr>
          <a:xfrm>
            <a:off x="10042316" y="4229100"/>
            <a:ext cx="2770295" cy="3224861"/>
          </a:xfrm>
          <a:prstGeom prst="rect">
            <a:avLst/>
          </a:prstGeom>
        </p:spPr>
      </p:pic>
      <p:sp>
        <p:nvSpPr>
          <p:cNvPr id="17" name="TextBox 16"/>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TextBox 18">
            <a:extLst>
              <a:ext uri="{FF2B5EF4-FFF2-40B4-BE49-F238E27FC236}">
                <a16:creationId xmlns:a16="http://schemas.microsoft.com/office/drawing/2014/main" id="{FB3E5A25-4AF3-4118-AB45-067CCEC910B6}"/>
              </a:ext>
            </a:extLst>
          </p:cNvPr>
          <p:cNvSpPr txBox="1"/>
          <p:nvPr/>
        </p:nvSpPr>
        <p:spPr>
          <a:xfrm>
            <a:off x="13022596" y="997223"/>
            <a:ext cx="4342157"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علامات السلامة</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0" name="Group 19"/>
          <p:cNvGrpSpPr/>
          <p:nvPr/>
        </p:nvGrpSpPr>
        <p:grpSpPr>
          <a:xfrm>
            <a:off x="14369660" y="1929679"/>
            <a:ext cx="2809211" cy="0"/>
            <a:chOff x="1216222" y="6141141"/>
            <a:chExt cx="2809211" cy="0"/>
          </a:xfrm>
        </p:grpSpPr>
        <p:cxnSp>
          <p:nvCxnSpPr>
            <p:cNvPr id="21" name="Straight Connector 20"/>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4" name="Straight Connector 23"/>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5" name="Straight Connector 24"/>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302820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97982" y="2865132"/>
            <a:ext cx="15466771"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دعونا نلقي نظرة على بعض العلامات:</a:t>
            </a:r>
            <a:endParaRPr lang="en-US" b="1" dirty="0">
              <a:latin typeface="Sakkal Majalla" panose="02000000000000000000" pitchFamily="2" charset="-78"/>
              <a:cs typeface="Sakkal Majalla" panose="02000000000000000000" pitchFamily="2" charset="-78"/>
            </a:endParaRPr>
          </a:p>
        </p:txBody>
      </p:sp>
      <p:sp>
        <p:nvSpPr>
          <p:cNvPr id="10" name="Rectangle 9"/>
          <p:cNvSpPr/>
          <p:nvPr/>
        </p:nvSpPr>
        <p:spPr>
          <a:xfrm>
            <a:off x="1312547" y="35680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4" name="TextBox 13"/>
          <p:cNvSpPr txBox="1"/>
          <p:nvPr/>
        </p:nvSpPr>
        <p:spPr>
          <a:xfrm>
            <a:off x="4733943" y="42291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علامات معدات الحريق</a:t>
            </a:r>
            <a:endParaRPr lang="en-US" sz="2200" b="1" dirty="0">
              <a:latin typeface="Sakkal Majalla" panose="02000000000000000000" pitchFamily="2" charset="-78"/>
              <a:cs typeface="Sakkal Majalla" panose="02000000000000000000" pitchFamily="2" charset="-78"/>
            </a:endParaRPr>
          </a:p>
        </p:txBody>
      </p:sp>
      <p:sp>
        <p:nvSpPr>
          <p:cNvPr id="15" name="TextBox 14"/>
          <p:cNvSpPr txBox="1"/>
          <p:nvPr/>
        </p:nvSpPr>
        <p:spPr>
          <a:xfrm>
            <a:off x="4733944" y="4813936"/>
            <a:ext cx="4062186" cy="49244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هذه العلامات هي لإعلام الناس بمعدات الحريق</a:t>
            </a:r>
            <a:endParaRPr lang="en-US" dirty="0">
              <a:latin typeface="Sakkal Majalla" panose="02000000000000000000" pitchFamily="2" charset="-78"/>
              <a:cs typeface="Sakkal Majalla" panose="02000000000000000000" pitchFamily="2" charset="-78"/>
            </a:endParaRPr>
          </a:p>
        </p:txBody>
      </p:sp>
      <p:sp>
        <p:nvSpPr>
          <p:cNvPr id="16" name="Rectangle 15"/>
          <p:cNvSpPr/>
          <p:nvPr/>
        </p:nvSpPr>
        <p:spPr>
          <a:xfrm>
            <a:off x="9748629" y="3568087"/>
            <a:ext cx="7483582" cy="459734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TextBox 17"/>
          <p:cNvSpPr txBox="1"/>
          <p:nvPr/>
        </p:nvSpPr>
        <p:spPr>
          <a:xfrm>
            <a:off x="13170025" y="4229100"/>
            <a:ext cx="4062186" cy="532453"/>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sz="2200" b="1" dirty="0">
                <a:latin typeface="Sakkal Majalla" panose="02000000000000000000" pitchFamily="2" charset="-78"/>
                <a:cs typeface="Sakkal Majalla" panose="02000000000000000000" pitchFamily="2" charset="-78"/>
              </a:rPr>
              <a:t>مادة خطرة</a:t>
            </a:r>
            <a:endParaRPr lang="en-US" sz="2200" b="1" dirty="0">
              <a:latin typeface="Sakkal Majalla" panose="02000000000000000000" pitchFamily="2" charset="-78"/>
              <a:cs typeface="Sakkal Majalla" panose="02000000000000000000" pitchFamily="2" charset="-78"/>
            </a:endParaRPr>
          </a:p>
        </p:txBody>
      </p:sp>
      <p:sp>
        <p:nvSpPr>
          <p:cNvPr id="11" name="Rectangle 10"/>
          <p:cNvSpPr/>
          <p:nvPr/>
        </p:nvSpPr>
        <p:spPr>
          <a:xfrm>
            <a:off x="10042316" y="3826252"/>
            <a:ext cx="2770295" cy="4081011"/>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9" name="Rectangle 18"/>
          <p:cNvSpPr/>
          <p:nvPr/>
        </p:nvSpPr>
        <p:spPr>
          <a:xfrm>
            <a:off x="1608300" y="3826252"/>
            <a:ext cx="2770295" cy="4081011"/>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pic>
        <p:nvPicPr>
          <p:cNvPr id="17" name="Picture 16"/>
          <p:cNvPicPr/>
          <p:nvPr/>
        </p:nvPicPr>
        <p:blipFill>
          <a:blip r:embed="rId2" cstate="print">
            <a:extLst>
              <a:ext uri="{28A0092B-C50C-407E-A947-70E740481C1C}">
                <a14:useLocalDpi xmlns:a14="http://schemas.microsoft.com/office/drawing/2010/main" val="0"/>
              </a:ext>
            </a:extLst>
          </a:blip>
          <a:stretch>
            <a:fillRect/>
          </a:stretch>
        </p:blipFill>
        <p:spPr>
          <a:xfrm>
            <a:off x="1608300" y="4169930"/>
            <a:ext cx="2768227" cy="3343199"/>
          </a:xfrm>
          <a:prstGeom prst="rect">
            <a:avLst/>
          </a:prstGeom>
        </p:spPr>
      </p:pic>
      <p:sp>
        <p:nvSpPr>
          <p:cNvPr id="20" name="TextBox 19"/>
          <p:cNvSpPr txBox="1"/>
          <p:nvPr/>
        </p:nvSpPr>
        <p:spPr>
          <a:xfrm>
            <a:off x="13170025" y="4813936"/>
            <a:ext cx="4062186" cy="892552"/>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dirty="0">
                <a:latin typeface="Sakkal Majalla" panose="02000000000000000000" pitchFamily="2" charset="-78"/>
                <a:cs typeface="Sakkal Majalla" panose="02000000000000000000" pitchFamily="2" charset="-78"/>
              </a:rPr>
              <a:t>هذه العلامات هي لتحذير الناس من المواد الكيميائية الخطرة</a:t>
            </a:r>
            <a:endParaRPr lang="en-US" dirty="0">
              <a:latin typeface="Sakkal Majalla" panose="02000000000000000000" pitchFamily="2" charset="-78"/>
              <a:cs typeface="Sakkal Majalla" panose="02000000000000000000" pitchFamily="2" charset="-78"/>
            </a:endParaRPr>
          </a:p>
        </p:txBody>
      </p:sp>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10042315" y="4133717"/>
            <a:ext cx="2770295" cy="3415623"/>
          </a:xfrm>
          <a:prstGeom prst="rect">
            <a:avLst/>
          </a:prstGeom>
        </p:spPr>
      </p:pic>
      <p:sp>
        <p:nvSpPr>
          <p:cNvPr id="21" name="TextBox 20"/>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22" name="TextBox 21">
            <a:extLst>
              <a:ext uri="{FF2B5EF4-FFF2-40B4-BE49-F238E27FC236}">
                <a16:creationId xmlns:a16="http://schemas.microsoft.com/office/drawing/2014/main" id="{FB3E5A25-4AF3-4118-AB45-067CCEC910B6}"/>
              </a:ext>
            </a:extLst>
          </p:cNvPr>
          <p:cNvSpPr txBox="1"/>
          <p:nvPr/>
        </p:nvSpPr>
        <p:spPr>
          <a:xfrm>
            <a:off x="13022596" y="997223"/>
            <a:ext cx="4342157"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علامات السلامة</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23" name="Group 22"/>
          <p:cNvGrpSpPr/>
          <p:nvPr/>
        </p:nvGrpSpPr>
        <p:grpSpPr>
          <a:xfrm>
            <a:off x="14369660" y="1929679"/>
            <a:ext cx="2809211" cy="0"/>
            <a:chOff x="1216222" y="6141141"/>
            <a:chExt cx="2809211" cy="0"/>
          </a:xfrm>
        </p:grpSpPr>
        <p:cxnSp>
          <p:nvCxnSpPr>
            <p:cNvPr id="25" name="Straight Connector 24"/>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26" name="Straight Connector 25"/>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27" name="Straight Connector 26"/>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Tree>
    <p:extLst>
      <p:ext uri="{BB962C8B-B14F-4D97-AF65-F5344CB8AC3E}">
        <p14:creationId xmlns:p14="http://schemas.microsoft.com/office/powerpoint/2010/main" val="108755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833561" y="3048179"/>
            <a:ext cx="9531192" cy="3354765"/>
          </a:xfrm>
          <a:prstGeom prst="rect">
            <a:avLst/>
          </a:prstGeom>
          <a:noFill/>
        </p:spPr>
        <p:txBody>
          <a:bodyPr wrap="square" rtlCol="0">
            <a:spAutoFit/>
          </a:bodyPr>
          <a:lstStyle>
            <a:defPPr>
              <a:defRPr lang="en-US"/>
            </a:defPPr>
            <a:lvl1pPr>
              <a:lnSpc>
                <a:spcPct val="130000"/>
              </a:lnSpc>
              <a:spcAft>
                <a:spcPts val="600"/>
              </a:spcAft>
              <a:buSzPct val="100000"/>
              <a:defRPr sz="2000">
                <a:solidFill>
                  <a:srgbClr val="272727"/>
                </a:solidFill>
                <a:latin typeface="Montserrat Medium" panose="00000600000000000000" pitchFamily="2" charset="0"/>
                <a:ea typeface="Open Sans" panose="020B0606030504020204" pitchFamily="34" charset="0"/>
                <a:cs typeface="Hind" panose="02000000000000000000" pitchFamily="2" charset="0"/>
              </a:defRPr>
            </a:lvl1pPr>
          </a:lstStyle>
          <a:p>
            <a:pPr algn="r">
              <a:spcAft>
                <a:spcPts val="1800"/>
              </a:spcAft>
            </a:pPr>
            <a:r>
              <a:rPr lang="ar-SA" b="1" dirty="0">
                <a:latin typeface="Sakkal Majalla" panose="02000000000000000000" pitchFamily="2" charset="-78"/>
                <a:cs typeface="Sakkal Majalla" panose="02000000000000000000" pitchFamily="2" charset="-78"/>
              </a:rPr>
              <a:t>الحريق مشكلة شائعة وهامة يجب على الأمن التعامل معها. كمحترف أمن، مسؤوليتك الأساسية هي حماية الأشخاص والممتلكات. ومع ذلك، يمكن للحريق تدمير كليهما في لحظة.</a:t>
            </a:r>
          </a:p>
          <a:p>
            <a:pPr algn="r">
              <a:spcAft>
                <a:spcPts val="1800"/>
              </a:spcAft>
            </a:pPr>
            <a:r>
              <a:rPr lang="ar-SA" b="1" dirty="0">
                <a:latin typeface="Sakkal Majalla" panose="02000000000000000000" pitchFamily="2" charset="-78"/>
                <a:cs typeface="Sakkal Majalla" panose="02000000000000000000" pitchFamily="2" charset="-78"/>
              </a:rPr>
              <a:t>يجب عليك أن تكون مطلعًا على العديد من أنواع معدات الإطفاء المتاحة ومواقعها في منشأتك. وليس ذلك فقط، بل يجب أيضًا أن تكون مدربًا على تشغيل أدوات الإطفاء. سلامتك الشخصية، وكذلك سلامة الآخرين، تكون بالكامل في يديك.</a:t>
            </a:r>
          </a:p>
          <a:p>
            <a:pPr algn="r">
              <a:spcAft>
                <a:spcPts val="1800"/>
              </a:spcAft>
            </a:pPr>
            <a:r>
              <a:rPr lang="ar-SA" b="1" dirty="0">
                <a:latin typeface="Sakkal Majalla" panose="02000000000000000000" pitchFamily="2" charset="-78"/>
                <a:cs typeface="Sakkal Majalla" panose="02000000000000000000" pitchFamily="2" charset="-78"/>
              </a:rPr>
              <a:t>يوجد العديد من الأشياء في حالة حريق حقيقية، مثل الدخان واللهب والحرارة، ويموت العديد من الأشخاص عن طريق استنشاق الدخان بدلاً من التعرض للحرق. تنبعث من الأشياء المحترقة غازات شفافة. ونظرًا لأن الغازات أخف وزنًا من الهواء، يمكنها التحرك بسرعة في جميع أنحاء الهيكل.</a:t>
            </a:r>
            <a:endParaRPr lang="en-US" dirty="0">
              <a:latin typeface="Sakkal Majalla" panose="02000000000000000000" pitchFamily="2" charset="-78"/>
              <a:cs typeface="Sakkal Majalla" panose="02000000000000000000" pitchFamily="2" charset="-78"/>
            </a:endParaRPr>
          </a:p>
        </p:txBody>
      </p:sp>
      <p:sp>
        <p:nvSpPr>
          <p:cNvPr id="11" name="TextBox 10"/>
          <p:cNvSpPr txBox="1"/>
          <p:nvPr/>
        </p:nvSpPr>
        <p:spPr>
          <a:xfrm>
            <a:off x="15670111" y="513204"/>
            <a:ext cx="1562100" cy="338554"/>
          </a:xfrm>
          <a:prstGeom prst="rect">
            <a:avLst/>
          </a:prstGeom>
          <a:gradFill>
            <a:gsLst>
              <a:gs pos="0">
                <a:schemeClr val="accent1"/>
              </a:gs>
              <a:gs pos="100000">
                <a:schemeClr val="accent1">
                  <a:lumMod val="75000"/>
                </a:schemeClr>
              </a:gs>
            </a:gsLst>
            <a:lin ang="5400000" scaled="1"/>
          </a:gradFill>
        </p:spPr>
        <p:txBody>
          <a:bodyPr wrap="square" rtlCol="0">
            <a:spAutoFit/>
          </a:bodyPr>
          <a:lstStyle/>
          <a:p>
            <a:pPr algn="ctr">
              <a:spcAft>
                <a:spcPts val="600"/>
              </a:spcAft>
              <a:buSzPct val="200000"/>
            </a:pPr>
            <a:r>
              <a:rPr lang="ar-SA"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rPr>
              <a:t>الوحدة 6</a:t>
            </a:r>
            <a:endParaRPr lang="en-US" sz="1600" b="1"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2" name="TextBox 11">
            <a:extLst>
              <a:ext uri="{FF2B5EF4-FFF2-40B4-BE49-F238E27FC236}">
                <a16:creationId xmlns:a16="http://schemas.microsoft.com/office/drawing/2014/main" id="{FB3E5A25-4AF3-4118-AB45-067CCEC910B6}"/>
              </a:ext>
            </a:extLst>
          </p:cNvPr>
          <p:cNvSpPr txBox="1"/>
          <p:nvPr/>
        </p:nvSpPr>
        <p:spPr>
          <a:xfrm>
            <a:off x="10987314" y="997223"/>
            <a:ext cx="6377439" cy="769441"/>
          </a:xfrm>
          <a:prstGeom prst="rect">
            <a:avLst/>
          </a:prstGeom>
          <a:noFill/>
        </p:spPr>
        <p:txBody>
          <a:bodyPr wrap="square" rtlCol="0">
            <a:spAutoFit/>
          </a:bodyPr>
          <a:lstStyle/>
          <a:p>
            <a:pPr algn="r"/>
            <a:r>
              <a:rPr lang="ar-SA"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rPr>
              <a:t>خطة السلامة من الحرائق</a:t>
            </a:r>
            <a:endParaRPr lang="en-US" sz="4400" b="1" dirty="0">
              <a:solidFill>
                <a:srgbClr val="272727"/>
              </a:solidFill>
              <a:latin typeface="Sakkal Majalla" panose="02000000000000000000" pitchFamily="2" charset="-78"/>
              <a:ea typeface="Hartwell Alt Heavy" panose="00000A00000000000000" pitchFamily="50" charset="0"/>
              <a:cs typeface="Sakkal Majalla" panose="02000000000000000000" pitchFamily="2" charset="-78"/>
            </a:endParaRPr>
          </a:p>
        </p:txBody>
      </p:sp>
      <p:grpSp>
        <p:nvGrpSpPr>
          <p:cNvPr id="13" name="Group 12"/>
          <p:cNvGrpSpPr/>
          <p:nvPr/>
        </p:nvGrpSpPr>
        <p:grpSpPr>
          <a:xfrm>
            <a:off x="14369660" y="1929679"/>
            <a:ext cx="2809211" cy="0"/>
            <a:chOff x="1216222" y="6141141"/>
            <a:chExt cx="2809211" cy="0"/>
          </a:xfrm>
        </p:grpSpPr>
        <p:cxnSp>
          <p:nvCxnSpPr>
            <p:cNvPr id="14" name="Straight Connector 13"/>
            <p:cNvCxnSpPr/>
            <p:nvPr/>
          </p:nvCxnSpPr>
          <p:spPr>
            <a:xfrm>
              <a:off x="1216222" y="6141141"/>
              <a:ext cx="823248" cy="0"/>
            </a:xfrm>
            <a:prstGeom prst="line">
              <a:avLst/>
            </a:prstGeom>
            <a:noFill/>
            <a:ln w="63500" cap="rnd" cmpd="sng" algn="ctr">
              <a:solidFill>
                <a:schemeClr val="accent1"/>
              </a:solidFill>
              <a:prstDash val="solid"/>
              <a:round/>
            </a:ln>
            <a:effectLst/>
          </p:spPr>
        </p:cxnSp>
        <p:cxnSp>
          <p:nvCxnSpPr>
            <p:cNvPr id="15" name="Straight Connector 14"/>
            <p:cNvCxnSpPr/>
            <p:nvPr/>
          </p:nvCxnSpPr>
          <p:spPr>
            <a:xfrm>
              <a:off x="2206822" y="6141141"/>
              <a:ext cx="823248" cy="0"/>
            </a:xfrm>
            <a:prstGeom prst="line">
              <a:avLst/>
            </a:prstGeom>
            <a:noFill/>
            <a:ln w="63500" cap="rnd" cmpd="sng" algn="ctr">
              <a:solidFill>
                <a:srgbClr val="272727"/>
              </a:solidFill>
              <a:prstDash val="solid"/>
              <a:round/>
            </a:ln>
            <a:effectLst/>
          </p:spPr>
        </p:cxnSp>
        <p:cxnSp>
          <p:nvCxnSpPr>
            <p:cNvPr id="16" name="Straight Connector 15"/>
            <p:cNvCxnSpPr/>
            <p:nvPr/>
          </p:nvCxnSpPr>
          <p:spPr>
            <a:xfrm>
              <a:off x="3202185" y="6141141"/>
              <a:ext cx="823248" cy="0"/>
            </a:xfrm>
            <a:prstGeom prst="line">
              <a:avLst/>
            </a:prstGeom>
            <a:noFill/>
            <a:ln w="63500" cap="rnd" cmpd="sng" algn="ctr">
              <a:solidFill>
                <a:schemeClr val="accent2">
                  <a:lumMod val="20000"/>
                  <a:lumOff val="80000"/>
                </a:schemeClr>
              </a:solidFill>
              <a:prstDash val="solid"/>
              <a:round/>
            </a:ln>
            <a:effectLst/>
          </p:spPr>
        </p:cxnSp>
      </p:grpSp>
      <p:sp>
        <p:nvSpPr>
          <p:cNvPr id="17" name="Rounded Rectangle 16"/>
          <p:cNvSpPr/>
          <p:nvPr/>
        </p:nvSpPr>
        <p:spPr>
          <a:xfrm>
            <a:off x="-701063" y="2245895"/>
            <a:ext cx="6541196" cy="6523094"/>
          </a:xfrm>
          <a:prstGeom prst="roundRect">
            <a:avLst>
              <a:gd name="adj" fmla="val 7700"/>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
        <p:nvSpPr>
          <p:cNvPr id="18" name="Rounded Rectangle 17"/>
          <p:cNvSpPr/>
          <p:nvPr/>
        </p:nvSpPr>
        <p:spPr>
          <a:xfrm>
            <a:off x="495300" y="2436395"/>
            <a:ext cx="5903495" cy="6142094"/>
          </a:xfrm>
          <a:prstGeom prst="roundRect">
            <a:avLst>
              <a:gd name="adj" fmla="val 7700"/>
            </a:avLst>
          </a:prstGeom>
          <a:blipFill>
            <a:blip r:embed="rId2"/>
            <a:srcRect/>
            <a:stretch>
              <a:fillRect l="-28031" r="-280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Sakkal Majalla" panose="02000000000000000000" pitchFamily="2" charset="-78"/>
              <a:ea typeface="Open Sans" panose="020B0606030504020204" pitchFamily="34" charset="0"/>
              <a:cs typeface="Sakkal Majalla" panose="02000000000000000000" pitchFamily="2" charset="-78"/>
            </a:endParaRPr>
          </a:p>
        </p:txBody>
      </p:sp>
    </p:spTree>
    <p:extLst>
      <p:ext uri="{BB962C8B-B14F-4D97-AF65-F5344CB8AC3E}">
        <p14:creationId xmlns:p14="http://schemas.microsoft.com/office/powerpoint/2010/main" val="121249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746">
      <a:dk1>
        <a:sysClr val="windowText" lastClr="000000"/>
      </a:dk1>
      <a:lt1>
        <a:sysClr val="window" lastClr="FFFFFF"/>
      </a:lt1>
      <a:dk2>
        <a:srgbClr val="44546A"/>
      </a:dk2>
      <a:lt2>
        <a:srgbClr val="000E4D"/>
      </a:lt2>
      <a:accent1>
        <a:srgbClr val="A42F38"/>
      </a:accent1>
      <a:accent2>
        <a:srgbClr val="5A595A"/>
      </a:accent2>
      <a:accent3>
        <a:srgbClr val="FAFAFA"/>
      </a:accent3>
      <a:accent4>
        <a:srgbClr val="A42F38"/>
      </a:accent4>
      <a:accent5>
        <a:srgbClr val="5A595A"/>
      </a:accent5>
      <a:accent6>
        <a:srgbClr val="F6F5F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smtClean="0">
            <a:solidFill>
              <a:schemeClr val="bg1"/>
            </a:solidFill>
            <a:latin typeface="Montserrat" panose="00000500000000000000" pitchFamily="2" charset="0"/>
            <a:ea typeface="Open Sans" panose="020B0606030504020204" pitchFamily="34" charset="0"/>
            <a:cs typeface="Hind"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Aft>
            <a:spcPts val="600"/>
          </a:spcAft>
          <a:buSzPct val="100000"/>
          <a:defRPr dirty="0">
            <a:solidFill>
              <a:schemeClr val="tx1">
                <a:lumMod val="65000"/>
                <a:lumOff val="35000"/>
              </a:schemeClr>
            </a:solidFill>
            <a:latin typeface="Montserrat" panose="00000500000000000000" pitchFamily="2" charset="0"/>
            <a:ea typeface="Open Sans" panose="020B0606030504020204" pitchFamily="34" charset="0"/>
            <a:cs typeface="Hind"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77693</TotalTime>
  <Words>2365</Words>
  <Application>Microsoft Office PowerPoint</Application>
  <PresentationFormat>Custom</PresentationFormat>
  <Paragraphs>195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Hind</vt:lpstr>
      <vt:lpstr>Sakkal Majalla</vt:lpstr>
      <vt:lpstr>Inter</vt: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majava</dc:creator>
  <cp:lastModifiedBy>Basmah Alshamari</cp:lastModifiedBy>
  <cp:revision>9137</cp:revision>
  <dcterms:created xsi:type="dcterms:W3CDTF">2018-12-06T00:31:13Z</dcterms:created>
  <dcterms:modified xsi:type="dcterms:W3CDTF">2024-05-07T08:53:44Z</dcterms:modified>
</cp:coreProperties>
</file>