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5" r:id="rId1"/>
  </p:sldMasterIdLst>
  <p:notesMasterIdLst>
    <p:notesMasterId r:id="rId26"/>
  </p:notesMasterIdLst>
  <p:handoutMasterIdLst>
    <p:handoutMasterId r:id="rId27"/>
  </p:handoutMasterIdLst>
  <p:sldIdLst>
    <p:sldId id="1290" r:id="rId2"/>
    <p:sldId id="1291" r:id="rId3"/>
    <p:sldId id="1292" r:id="rId4"/>
    <p:sldId id="1293" r:id="rId5"/>
    <p:sldId id="1294" r:id="rId6"/>
    <p:sldId id="1295" r:id="rId7"/>
    <p:sldId id="1296" r:id="rId8"/>
    <p:sldId id="1297" r:id="rId9"/>
    <p:sldId id="1298" r:id="rId10"/>
    <p:sldId id="1299" r:id="rId11"/>
    <p:sldId id="1300" r:id="rId12"/>
    <p:sldId id="1267" r:id="rId13"/>
    <p:sldId id="1302" r:id="rId14"/>
    <p:sldId id="1303" r:id="rId15"/>
    <p:sldId id="1304" r:id="rId16"/>
    <p:sldId id="1305" r:id="rId17"/>
    <p:sldId id="1306" r:id="rId18"/>
    <p:sldId id="1307" r:id="rId19"/>
    <p:sldId id="1308" r:id="rId20"/>
    <p:sldId id="1309" r:id="rId21"/>
    <p:sldId id="1310" r:id="rId22"/>
    <p:sldId id="1311" r:id="rId23"/>
    <p:sldId id="1312" r:id="rId24"/>
    <p:sldId id="1315" r:id="rId25"/>
  </p:sldIdLst>
  <p:sldSz cx="18288000" cy="10287000"/>
  <p:notesSz cx="6858000" cy="9144000"/>
  <p:embeddedFontLst>
    <p:embeddedFont>
      <p:font typeface="Hind" panose="02000000000000000000" pitchFamily="2" charset="0"/>
      <p:regular r:id="rId28"/>
      <p:bold r:id="rId29"/>
    </p:embeddedFont>
    <p:embeddedFont>
      <p:font typeface="Montserrat" pitchFamily="2" charset="0"/>
      <p:regular r:id="rId30"/>
      <p:bold r:id="rId31"/>
      <p:italic r:id="rId32"/>
      <p:boldItalic r:id="rId33"/>
    </p:embeddedFont>
    <p:embeddedFont>
      <p:font typeface="Sakkal Majalla" panose="02000000000000000000" pitchFamily="2" charset="-78"/>
      <p:regular r:id="rId34"/>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guide id="3" pos="312" userDrawn="1">
          <p15:clr>
            <a:srgbClr val="A4A3A4"/>
          </p15:clr>
        </p15:guide>
        <p15:guide id="4" pos="11208" userDrawn="1">
          <p15:clr>
            <a:srgbClr val="A4A3A4"/>
          </p15:clr>
        </p15:guide>
        <p15:guide id="5" orient="horz" pos="168" userDrawn="1">
          <p15:clr>
            <a:srgbClr val="A4A3A4"/>
          </p15:clr>
        </p15:guide>
        <p15:guide id="6" orient="horz" pos="6312" userDrawn="1">
          <p15:clr>
            <a:srgbClr val="A4A3A4"/>
          </p15:clr>
        </p15:guide>
        <p15:guide id="7" pos="5448" userDrawn="1">
          <p15:clr>
            <a:srgbClr val="A4A3A4"/>
          </p15:clr>
        </p15:guide>
        <p15:guide id="8" pos="6072" userDrawn="1">
          <p15:clr>
            <a:srgbClr val="A4A3A4"/>
          </p15:clr>
        </p15:guide>
        <p15:guide id="9" pos="2664" userDrawn="1">
          <p15:clr>
            <a:srgbClr val="A4A3A4"/>
          </p15:clr>
        </p15:guide>
        <p15:guide id="10" pos="3024" userDrawn="1">
          <p15:clr>
            <a:srgbClr val="A4A3A4"/>
          </p15:clr>
        </p15:guide>
        <p15:guide id="11" pos="8448" userDrawn="1">
          <p15:clr>
            <a:srgbClr val="A4A3A4"/>
          </p15:clr>
        </p15:guide>
        <p15:guide id="12" pos="8856" userDrawn="1">
          <p15:clr>
            <a:srgbClr val="A4A3A4"/>
          </p15:clr>
        </p15:guide>
        <p15:guide id="13" orient="horz" pos="1464" userDrawn="1">
          <p15:clr>
            <a:srgbClr val="A4A3A4"/>
          </p15:clr>
        </p15:guide>
        <p15:guide id="14" orient="horz" pos="1824" userDrawn="1">
          <p15:clr>
            <a:srgbClr val="A4A3A4"/>
          </p15:clr>
        </p15:guide>
        <p15:guide id="15" orient="horz" pos="4704" userDrawn="1">
          <p15:clr>
            <a:srgbClr val="A4A3A4"/>
          </p15:clr>
        </p15:guide>
        <p15:guide id="16" orient="horz" pos="4944" userDrawn="1">
          <p15:clr>
            <a:srgbClr val="A4A3A4"/>
          </p15:clr>
        </p15:guide>
        <p15:guide id="17" pos="480" userDrawn="1">
          <p15:clr>
            <a:srgbClr val="A4A3A4"/>
          </p15:clr>
        </p15:guide>
        <p15:guide id="18" pos="11040" userDrawn="1">
          <p15:clr>
            <a:srgbClr val="A4A3A4"/>
          </p15:clr>
        </p15:guide>
        <p15:guide id="19" orient="horz" pos="6000" userDrawn="1">
          <p15:clr>
            <a:srgbClr val="A4A3A4"/>
          </p15:clr>
        </p15:guide>
        <p15:guide id="20"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BEBEB"/>
    <a:srgbClr val="272727"/>
    <a:srgbClr val="1D1D1D"/>
    <a:srgbClr val="5A595A"/>
    <a:srgbClr val="A42F38"/>
    <a:srgbClr val="F3F5F7"/>
    <a:srgbClr val="FEF4E6"/>
    <a:srgbClr val="FFC000"/>
    <a:srgbClr val="F59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90" autoAdjust="0"/>
    <p:restoredTop sz="91279" autoAdjust="0"/>
  </p:normalViewPr>
  <p:slideViewPr>
    <p:cSldViewPr snapToGrid="0">
      <p:cViewPr varScale="1">
        <p:scale>
          <a:sx n="51" d="100"/>
          <a:sy n="51" d="100"/>
        </p:scale>
        <p:origin x="57" y="174"/>
      </p:cViewPr>
      <p:guideLst>
        <p:guide orient="horz" pos="3240"/>
        <p:guide pos="5760"/>
        <p:guide pos="312"/>
        <p:guide pos="11208"/>
        <p:guide orient="horz" pos="168"/>
        <p:guide orient="horz" pos="6312"/>
        <p:guide pos="5448"/>
        <p:guide pos="6072"/>
        <p:guide pos="2664"/>
        <p:guide pos="3024"/>
        <p:guide pos="8448"/>
        <p:guide pos="8856"/>
        <p:guide orient="horz" pos="1464"/>
        <p:guide orient="horz" pos="1824"/>
        <p:guide orient="horz" pos="4704"/>
        <p:guide orient="horz" pos="4944"/>
        <p:guide pos="480"/>
        <p:guide pos="11040"/>
        <p:guide orient="horz" pos="6000"/>
        <p:guide orient="horz" pos="480"/>
      </p:guideLst>
    </p:cSldViewPr>
  </p:slideViewPr>
  <p:notesTextViewPr>
    <p:cViewPr>
      <p:scale>
        <a:sx n="100" d="100"/>
        <a:sy n="100" d="100"/>
      </p:scale>
      <p:origin x="0" y="0"/>
    </p:cViewPr>
  </p:notesTextViewPr>
  <p:sorterViewPr>
    <p:cViewPr>
      <p:scale>
        <a:sx n="75" d="100"/>
        <a:sy n="75" d="100"/>
      </p:scale>
      <p:origin x="0" y="-6144"/>
    </p:cViewPr>
  </p:sorter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EB80D4-9131-4CF7-91AF-C15870A52E7D}" type="datetimeFigureOut">
              <a:rPr lang="en-US" smtClean="0"/>
              <a:t>6/8/2024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0C161A-BB01-412D-AEED-DEA32A9E57F1}" type="slidenum">
              <a:rPr lang="en-US" smtClean="0"/>
              <a:t>‹#›</a:t>
            </a:fld>
            <a:endParaRPr lang="en-US"/>
          </a:p>
        </p:txBody>
      </p:sp>
    </p:spTree>
    <p:extLst>
      <p:ext uri="{BB962C8B-B14F-4D97-AF65-F5344CB8AC3E}">
        <p14:creationId xmlns:p14="http://schemas.microsoft.com/office/powerpoint/2010/main" val="75610600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49ABE-EA7F-46DB-A25A-084C67BECAE7}" type="datetimeFigureOut">
              <a:rPr lang="en-US" smtClean="0"/>
              <a:t>6/8/2024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38EFB-67E9-4F3D-9DC5-90D203141A63}" type="slidenum">
              <a:rPr lang="en-US" smtClean="0"/>
              <a:t>‹#›</a:t>
            </a:fld>
            <a:endParaRPr lang="en-US"/>
          </a:p>
        </p:txBody>
      </p:sp>
    </p:spTree>
    <p:extLst>
      <p:ext uri="{BB962C8B-B14F-4D97-AF65-F5344CB8AC3E}">
        <p14:creationId xmlns:p14="http://schemas.microsoft.com/office/powerpoint/2010/main" val="27531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677400" y="0"/>
            <a:ext cx="8610600" cy="8947052"/>
          </a:xfrm>
          <a:custGeom>
            <a:avLst/>
            <a:gdLst>
              <a:gd name="connsiteX0" fmla="*/ 0 w 8610600"/>
              <a:gd name="connsiteY0" fmla="*/ 0 h 8947052"/>
              <a:gd name="connsiteX1" fmla="*/ 8610600 w 8610600"/>
              <a:gd name="connsiteY1" fmla="*/ 0 h 8947052"/>
              <a:gd name="connsiteX2" fmla="*/ 8610600 w 8610600"/>
              <a:gd name="connsiteY2" fmla="*/ 8947052 h 8947052"/>
              <a:gd name="connsiteX3" fmla="*/ 0 w 8610600"/>
              <a:gd name="connsiteY3" fmla="*/ 8947052 h 8947052"/>
            </a:gdLst>
            <a:ahLst/>
            <a:cxnLst>
              <a:cxn ang="0">
                <a:pos x="connsiteX0" y="connsiteY0"/>
              </a:cxn>
              <a:cxn ang="0">
                <a:pos x="connsiteX1" y="connsiteY1"/>
              </a:cxn>
              <a:cxn ang="0">
                <a:pos x="connsiteX2" y="connsiteY2"/>
              </a:cxn>
              <a:cxn ang="0">
                <a:pos x="connsiteX3" y="connsiteY3"/>
              </a:cxn>
            </a:cxnLst>
            <a:rect l="l" t="t" r="r" b="b"/>
            <a:pathLst>
              <a:path w="8610600" h="8947052">
                <a:moveTo>
                  <a:pt x="0" y="0"/>
                </a:moveTo>
                <a:lnTo>
                  <a:pt x="8610600" y="0"/>
                </a:lnTo>
                <a:lnTo>
                  <a:pt x="8610600" y="8947052"/>
                </a:lnTo>
                <a:lnTo>
                  <a:pt x="0" y="8947052"/>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3" name="Rectangle 2"/>
          <p:cNvSpPr/>
          <p:nvPr userDrawn="1"/>
        </p:nvSpPr>
        <p:spPr>
          <a:xfrm>
            <a:off x="9677400" y="8947052"/>
            <a:ext cx="8610600" cy="133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Hind" panose="02000000000000000000" pitchFamily="2" charset="0"/>
              <a:ea typeface="Open Sans" panose="020B0606030504020204" pitchFamily="34" charset="0"/>
              <a:cs typeface="Hind" panose="02000000000000000000" pitchFamily="2" charset="0"/>
            </a:endParaRPr>
          </a:p>
        </p:txBody>
      </p:sp>
    </p:spTree>
    <p:extLst>
      <p:ext uri="{BB962C8B-B14F-4D97-AF65-F5344CB8AC3E}">
        <p14:creationId xmlns:p14="http://schemas.microsoft.com/office/powerpoint/2010/main" val="2252343781"/>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Image Shap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14" name="Picture Placeholder 13"/>
          <p:cNvSpPr>
            <a:spLocks noGrp="1"/>
          </p:cNvSpPr>
          <p:nvPr>
            <p:ph type="pic" sz="quarter" idx="10"/>
          </p:nvPr>
        </p:nvSpPr>
        <p:spPr>
          <a:xfrm flipH="1">
            <a:off x="3771899" y="0"/>
            <a:ext cx="8983206" cy="5143500"/>
          </a:xfrm>
          <a:custGeom>
            <a:avLst/>
            <a:gdLst>
              <a:gd name="connsiteX0" fmla="*/ 0 w 8983207"/>
              <a:gd name="connsiteY0" fmla="*/ 0 h 5143500"/>
              <a:gd name="connsiteX1" fmla="*/ 8983207 w 8983207"/>
              <a:gd name="connsiteY1" fmla="*/ 0 h 5143500"/>
              <a:gd name="connsiteX2" fmla="*/ 8983207 w 8983207"/>
              <a:gd name="connsiteY2" fmla="*/ 2439548 h 5143500"/>
              <a:gd name="connsiteX3" fmla="*/ 6279255 w 8983207"/>
              <a:gd name="connsiteY3" fmla="*/ 5143500 h 5143500"/>
              <a:gd name="connsiteX4" fmla="*/ 0 w 8983207"/>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207" h="5143500">
                <a:moveTo>
                  <a:pt x="0" y="0"/>
                </a:moveTo>
                <a:lnTo>
                  <a:pt x="8983207" y="0"/>
                </a:lnTo>
                <a:lnTo>
                  <a:pt x="8983207" y="2439548"/>
                </a:lnTo>
                <a:cubicBezTo>
                  <a:pt x="8983207" y="3932899"/>
                  <a:pt x="7772607" y="5143500"/>
                  <a:pt x="6279255" y="5143500"/>
                </a:cubicBezTo>
                <a:lnTo>
                  <a:pt x="0" y="51435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2" name="Rectangle 11"/>
          <p:cNvSpPr/>
          <p:nvPr userDrawn="1"/>
        </p:nvSpPr>
        <p:spPr>
          <a:xfrm>
            <a:off x="12755105" y="0"/>
            <a:ext cx="553289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Montserrat" panose="00000500000000000000" pitchFamily="2" charset="0"/>
              <a:ea typeface="Open Sans" panose="020B0606030504020204" pitchFamily="34" charset="0"/>
              <a:cs typeface="Hind" panose="02000000000000000000" pitchFamily="2" charset="0"/>
            </a:endParaRP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126756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10" name="Picture Placeholder 9"/>
          <p:cNvSpPr>
            <a:spLocks noGrp="1"/>
          </p:cNvSpPr>
          <p:nvPr>
            <p:ph type="pic" sz="quarter" idx="10"/>
          </p:nvPr>
        </p:nvSpPr>
        <p:spPr>
          <a:xfrm>
            <a:off x="9639300" y="838200"/>
            <a:ext cx="8648700" cy="5581650"/>
          </a:xfrm>
          <a:custGeom>
            <a:avLst/>
            <a:gdLst>
              <a:gd name="connsiteX0" fmla="*/ 0 w 8648700"/>
              <a:gd name="connsiteY0" fmla="*/ 0 h 5581650"/>
              <a:gd name="connsiteX1" fmla="*/ 8648700 w 8648700"/>
              <a:gd name="connsiteY1" fmla="*/ 0 h 5581650"/>
              <a:gd name="connsiteX2" fmla="*/ 8648700 w 8648700"/>
              <a:gd name="connsiteY2" fmla="*/ 5581650 h 5581650"/>
              <a:gd name="connsiteX3" fmla="*/ 0 w 8648700"/>
              <a:gd name="connsiteY3" fmla="*/ 5581650 h 5581650"/>
            </a:gdLst>
            <a:ahLst/>
            <a:cxnLst>
              <a:cxn ang="0">
                <a:pos x="connsiteX0" y="connsiteY0"/>
              </a:cxn>
              <a:cxn ang="0">
                <a:pos x="connsiteX1" y="connsiteY1"/>
              </a:cxn>
              <a:cxn ang="0">
                <a:pos x="connsiteX2" y="connsiteY2"/>
              </a:cxn>
              <a:cxn ang="0">
                <a:pos x="connsiteX3" y="connsiteY3"/>
              </a:cxn>
            </a:cxnLst>
            <a:rect l="l" t="t" r="r" b="b"/>
            <a:pathLst>
              <a:path w="8648700" h="5581650">
                <a:moveTo>
                  <a:pt x="0" y="0"/>
                </a:moveTo>
                <a:lnTo>
                  <a:pt x="8648700" y="0"/>
                </a:lnTo>
                <a:lnTo>
                  <a:pt x="8648700" y="5581650"/>
                </a:lnTo>
                <a:lnTo>
                  <a:pt x="0" y="558165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399747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Left Image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12" name="Picture Placeholder 11"/>
          <p:cNvSpPr>
            <a:spLocks noGrp="1"/>
          </p:cNvSpPr>
          <p:nvPr>
            <p:ph type="pic" sz="quarter" idx="10"/>
          </p:nvPr>
        </p:nvSpPr>
        <p:spPr>
          <a:xfrm>
            <a:off x="10652420" y="1555370"/>
            <a:ext cx="6942222" cy="4305300"/>
          </a:xfrm>
          <a:custGeom>
            <a:avLst/>
            <a:gdLst>
              <a:gd name="connsiteX0" fmla="*/ 0 w 6942222"/>
              <a:gd name="connsiteY0" fmla="*/ 0 h 4305300"/>
              <a:gd name="connsiteX1" fmla="*/ 6942222 w 6942222"/>
              <a:gd name="connsiteY1" fmla="*/ 0 h 4305300"/>
              <a:gd name="connsiteX2" fmla="*/ 6942222 w 6942222"/>
              <a:gd name="connsiteY2" fmla="*/ 4305300 h 4305300"/>
              <a:gd name="connsiteX3" fmla="*/ 0 w 6942222"/>
              <a:gd name="connsiteY3" fmla="*/ 4305300 h 4305300"/>
            </a:gdLst>
            <a:ahLst/>
            <a:cxnLst>
              <a:cxn ang="0">
                <a:pos x="connsiteX0" y="connsiteY0"/>
              </a:cxn>
              <a:cxn ang="0">
                <a:pos x="connsiteX1" y="connsiteY1"/>
              </a:cxn>
              <a:cxn ang="0">
                <a:pos x="connsiteX2" y="connsiteY2"/>
              </a:cxn>
              <a:cxn ang="0">
                <a:pos x="connsiteX3" y="connsiteY3"/>
              </a:cxn>
            </a:cxnLst>
            <a:rect l="l" t="t" r="r" b="b"/>
            <a:pathLst>
              <a:path w="6942222" h="4305300">
                <a:moveTo>
                  <a:pt x="0" y="0"/>
                </a:moveTo>
                <a:lnTo>
                  <a:pt x="6942222" y="0"/>
                </a:lnTo>
                <a:lnTo>
                  <a:pt x="6942222" y="4305300"/>
                </a:lnTo>
                <a:lnTo>
                  <a:pt x="0" y="43053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6" name="Picture Placeholder 15"/>
          <p:cNvSpPr>
            <a:spLocks noGrp="1"/>
          </p:cNvSpPr>
          <p:nvPr>
            <p:ph type="pic" sz="quarter" idx="12"/>
          </p:nvPr>
        </p:nvSpPr>
        <p:spPr>
          <a:xfrm>
            <a:off x="10652420" y="6153437"/>
            <a:ext cx="3300664" cy="2362200"/>
          </a:xfrm>
          <a:custGeom>
            <a:avLst/>
            <a:gdLst>
              <a:gd name="connsiteX0" fmla="*/ 0 w 3300664"/>
              <a:gd name="connsiteY0" fmla="*/ 0 h 2362200"/>
              <a:gd name="connsiteX1" fmla="*/ 3300664 w 3300664"/>
              <a:gd name="connsiteY1" fmla="*/ 0 h 2362200"/>
              <a:gd name="connsiteX2" fmla="*/ 3300664 w 3300664"/>
              <a:gd name="connsiteY2" fmla="*/ 2362200 h 2362200"/>
              <a:gd name="connsiteX3" fmla="*/ 0 w 3300664"/>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3300664" h="2362200">
                <a:moveTo>
                  <a:pt x="0" y="0"/>
                </a:moveTo>
                <a:lnTo>
                  <a:pt x="3300664" y="0"/>
                </a:lnTo>
                <a:lnTo>
                  <a:pt x="3300664" y="2362200"/>
                </a:lnTo>
                <a:lnTo>
                  <a:pt x="0" y="23622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4" name="Picture Placeholder 13"/>
          <p:cNvSpPr>
            <a:spLocks noGrp="1"/>
          </p:cNvSpPr>
          <p:nvPr>
            <p:ph type="pic" sz="quarter" idx="11"/>
          </p:nvPr>
        </p:nvSpPr>
        <p:spPr>
          <a:xfrm>
            <a:off x="14293978" y="6153436"/>
            <a:ext cx="3300664" cy="2362200"/>
          </a:xfrm>
          <a:custGeom>
            <a:avLst/>
            <a:gdLst>
              <a:gd name="connsiteX0" fmla="*/ 0 w 3300664"/>
              <a:gd name="connsiteY0" fmla="*/ 0 h 2362200"/>
              <a:gd name="connsiteX1" fmla="*/ 3300664 w 3300664"/>
              <a:gd name="connsiteY1" fmla="*/ 0 h 2362200"/>
              <a:gd name="connsiteX2" fmla="*/ 3300664 w 3300664"/>
              <a:gd name="connsiteY2" fmla="*/ 2362200 h 2362200"/>
              <a:gd name="connsiteX3" fmla="*/ 0 w 3300664"/>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3300664" h="2362200">
                <a:moveTo>
                  <a:pt x="0" y="0"/>
                </a:moveTo>
                <a:lnTo>
                  <a:pt x="3300664" y="0"/>
                </a:lnTo>
                <a:lnTo>
                  <a:pt x="3300664" y="2362200"/>
                </a:lnTo>
                <a:lnTo>
                  <a:pt x="0" y="23622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297119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248388" y="3636522"/>
            <a:ext cx="4618492" cy="2247254"/>
          </a:xfrm>
          <a:custGeom>
            <a:avLst/>
            <a:gdLst>
              <a:gd name="connsiteX0" fmla="*/ 0 w 4618492"/>
              <a:gd name="connsiteY0" fmla="*/ 0 h 2247254"/>
              <a:gd name="connsiteX1" fmla="*/ 4618492 w 4618492"/>
              <a:gd name="connsiteY1" fmla="*/ 0 h 2247254"/>
              <a:gd name="connsiteX2" fmla="*/ 4618492 w 4618492"/>
              <a:gd name="connsiteY2" fmla="*/ 2247254 h 2247254"/>
              <a:gd name="connsiteX3" fmla="*/ 0 w 4618492"/>
              <a:gd name="connsiteY3" fmla="*/ 2247254 h 2247254"/>
            </a:gdLst>
            <a:ahLst/>
            <a:cxnLst>
              <a:cxn ang="0">
                <a:pos x="connsiteX0" y="connsiteY0"/>
              </a:cxn>
              <a:cxn ang="0">
                <a:pos x="connsiteX1" y="connsiteY1"/>
              </a:cxn>
              <a:cxn ang="0">
                <a:pos x="connsiteX2" y="connsiteY2"/>
              </a:cxn>
              <a:cxn ang="0">
                <a:pos x="connsiteX3" y="connsiteY3"/>
              </a:cxn>
            </a:cxnLst>
            <a:rect l="l" t="t" r="r" b="b"/>
            <a:pathLst>
              <a:path w="4618492" h="2247254">
                <a:moveTo>
                  <a:pt x="0" y="0"/>
                </a:moveTo>
                <a:lnTo>
                  <a:pt x="4618492" y="0"/>
                </a:lnTo>
                <a:lnTo>
                  <a:pt x="4618492" y="2247254"/>
                </a:lnTo>
                <a:lnTo>
                  <a:pt x="0" y="2247254"/>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5" name="Picture Placeholder 14"/>
          <p:cNvSpPr>
            <a:spLocks noGrp="1"/>
          </p:cNvSpPr>
          <p:nvPr>
            <p:ph type="pic" sz="quarter" idx="11"/>
          </p:nvPr>
        </p:nvSpPr>
        <p:spPr>
          <a:xfrm>
            <a:off x="6834754" y="3644453"/>
            <a:ext cx="4618492" cy="2247254"/>
          </a:xfrm>
          <a:custGeom>
            <a:avLst/>
            <a:gdLst>
              <a:gd name="connsiteX0" fmla="*/ 0 w 4618492"/>
              <a:gd name="connsiteY0" fmla="*/ 0 h 2247254"/>
              <a:gd name="connsiteX1" fmla="*/ 4618492 w 4618492"/>
              <a:gd name="connsiteY1" fmla="*/ 0 h 2247254"/>
              <a:gd name="connsiteX2" fmla="*/ 4618492 w 4618492"/>
              <a:gd name="connsiteY2" fmla="*/ 2247254 h 2247254"/>
              <a:gd name="connsiteX3" fmla="*/ 0 w 4618492"/>
              <a:gd name="connsiteY3" fmla="*/ 2247254 h 2247254"/>
            </a:gdLst>
            <a:ahLst/>
            <a:cxnLst>
              <a:cxn ang="0">
                <a:pos x="connsiteX0" y="connsiteY0"/>
              </a:cxn>
              <a:cxn ang="0">
                <a:pos x="connsiteX1" y="connsiteY1"/>
              </a:cxn>
              <a:cxn ang="0">
                <a:pos x="connsiteX2" y="connsiteY2"/>
              </a:cxn>
              <a:cxn ang="0">
                <a:pos x="connsiteX3" y="connsiteY3"/>
              </a:cxn>
            </a:cxnLst>
            <a:rect l="l" t="t" r="r" b="b"/>
            <a:pathLst>
              <a:path w="4618492" h="2247254">
                <a:moveTo>
                  <a:pt x="0" y="0"/>
                </a:moveTo>
                <a:lnTo>
                  <a:pt x="4618492" y="0"/>
                </a:lnTo>
                <a:lnTo>
                  <a:pt x="4618492" y="2247254"/>
                </a:lnTo>
                <a:lnTo>
                  <a:pt x="0" y="2247254"/>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6" name="Picture Placeholder 15"/>
          <p:cNvSpPr>
            <a:spLocks noGrp="1"/>
          </p:cNvSpPr>
          <p:nvPr>
            <p:ph type="pic" sz="quarter" idx="12"/>
          </p:nvPr>
        </p:nvSpPr>
        <p:spPr>
          <a:xfrm>
            <a:off x="12421120" y="3644453"/>
            <a:ext cx="4618492" cy="2247254"/>
          </a:xfrm>
          <a:custGeom>
            <a:avLst/>
            <a:gdLst>
              <a:gd name="connsiteX0" fmla="*/ 0 w 4618492"/>
              <a:gd name="connsiteY0" fmla="*/ 0 h 2247254"/>
              <a:gd name="connsiteX1" fmla="*/ 4618492 w 4618492"/>
              <a:gd name="connsiteY1" fmla="*/ 0 h 2247254"/>
              <a:gd name="connsiteX2" fmla="*/ 4618492 w 4618492"/>
              <a:gd name="connsiteY2" fmla="*/ 2247254 h 2247254"/>
              <a:gd name="connsiteX3" fmla="*/ 0 w 4618492"/>
              <a:gd name="connsiteY3" fmla="*/ 2247254 h 2247254"/>
            </a:gdLst>
            <a:ahLst/>
            <a:cxnLst>
              <a:cxn ang="0">
                <a:pos x="connsiteX0" y="connsiteY0"/>
              </a:cxn>
              <a:cxn ang="0">
                <a:pos x="connsiteX1" y="connsiteY1"/>
              </a:cxn>
              <a:cxn ang="0">
                <a:pos x="connsiteX2" y="connsiteY2"/>
              </a:cxn>
              <a:cxn ang="0">
                <a:pos x="connsiteX3" y="connsiteY3"/>
              </a:cxn>
            </a:cxnLst>
            <a:rect l="l" t="t" r="r" b="b"/>
            <a:pathLst>
              <a:path w="4618492" h="2247254">
                <a:moveTo>
                  <a:pt x="0" y="0"/>
                </a:moveTo>
                <a:lnTo>
                  <a:pt x="4618492" y="0"/>
                </a:lnTo>
                <a:lnTo>
                  <a:pt x="4618492" y="2247254"/>
                </a:lnTo>
                <a:lnTo>
                  <a:pt x="0" y="2247254"/>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24098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s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009511" y="3686660"/>
            <a:ext cx="3899124" cy="3792609"/>
          </a:xfrm>
          <a:custGeom>
            <a:avLst/>
            <a:gdLst>
              <a:gd name="connsiteX0" fmla="*/ 123017 w 3899124"/>
              <a:gd name="connsiteY0" fmla="*/ 0 h 3792609"/>
              <a:gd name="connsiteX1" fmla="*/ 3776107 w 3899124"/>
              <a:gd name="connsiteY1" fmla="*/ 0 h 3792609"/>
              <a:gd name="connsiteX2" fmla="*/ 3899124 w 3899124"/>
              <a:gd name="connsiteY2" fmla="*/ 117535 h 3792609"/>
              <a:gd name="connsiteX3" fmla="*/ 3899124 w 3899124"/>
              <a:gd name="connsiteY3" fmla="*/ 3792609 h 3792609"/>
              <a:gd name="connsiteX4" fmla="*/ 0 w 3899124"/>
              <a:gd name="connsiteY4" fmla="*/ 3792609 h 3792609"/>
              <a:gd name="connsiteX5" fmla="*/ 0 w 3899124"/>
              <a:gd name="connsiteY5" fmla="*/ 117535 h 3792609"/>
              <a:gd name="connsiteX6" fmla="*/ 123017 w 3899124"/>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4" h="3792609">
                <a:moveTo>
                  <a:pt x="123017" y="0"/>
                </a:moveTo>
                <a:lnTo>
                  <a:pt x="3776107" y="0"/>
                </a:lnTo>
                <a:cubicBezTo>
                  <a:pt x="3844047" y="0"/>
                  <a:pt x="3899124" y="52623"/>
                  <a:pt x="3899124" y="117535"/>
                </a:cubicBezTo>
                <a:lnTo>
                  <a:pt x="3899124"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7" name="Picture Placeholder 16"/>
          <p:cNvSpPr>
            <a:spLocks noGrp="1"/>
          </p:cNvSpPr>
          <p:nvPr>
            <p:ph type="pic" sz="quarter" idx="11"/>
          </p:nvPr>
        </p:nvSpPr>
        <p:spPr>
          <a:xfrm>
            <a:off x="5076676" y="3686660"/>
            <a:ext cx="3899124" cy="3792609"/>
          </a:xfrm>
          <a:custGeom>
            <a:avLst/>
            <a:gdLst>
              <a:gd name="connsiteX0" fmla="*/ 123017 w 3899124"/>
              <a:gd name="connsiteY0" fmla="*/ 0 h 3792609"/>
              <a:gd name="connsiteX1" fmla="*/ 3776107 w 3899124"/>
              <a:gd name="connsiteY1" fmla="*/ 0 h 3792609"/>
              <a:gd name="connsiteX2" fmla="*/ 3899124 w 3899124"/>
              <a:gd name="connsiteY2" fmla="*/ 117535 h 3792609"/>
              <a:gd name="connsiteX3" fmla="*/ 3899124 w 3899124"/>
              <a:gd name="connsiteY3" fmla="*/ 3792609 h 3792609"/>
              <a:gd name="connsiteX4" fmla="*/ 0 w 3899124"/>
              <a:gd name="connsiteY4" fmla="*/ 3792609 h 3792609"/>
              <a:gd name="connsiteX5" fmla="*/ 0 w 3899124"/>
              <a:gd name="connsiteY5" fmla="*/ 117535 h 3792609"/>
              <a:gd name="connsiteX6" fmla="*/ 123017 w 3899124"/>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4" h="3792609">
                <a:moveTo>
                  <a:pt x="123017" y="0"/>
                </a:moveTo>
                <a:lnTo>
                  <a:pt x="3776107" y="0"/>
                </a:lnTo>
                <a:cubicBezTo>
                  <a:pt x="3844047" y="0"/>
                  <a:pt x="3899124" y="52623"/>
                  <a:pt x="3899124" y="117535"/>
                </a:cubicBezTo>
                <a:lnTo>
                  <a:pt x="3899124"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8" name="Picture Placeholder 17"/>
          <p:cNvSpPr>
            <a:spLocks noGrp="1"/>
          </p:cNvSpPr>
          <p:nvPr>
            <p:ph type="pic" sz="quarter" idx="12"/>
          </p:nvPr>
        </p:nvSpPr>
        <p:spPr>
          <a:xfrm>
            <a:off x="9144000" y="3686660"/>
            <a:ext cx="3899124" cy="3792609"/>
          </a:xfrm>
          <a:custGeom>
            <a:avLst/>
            <a:gdLst>
              <a:gd name="connsiteX0" fmla="*/ 123017 w 3899124"/>
              <a:gd name="connsiteY0" fmla="*/ 0 h 3792609"/>
              <a:gd name="connsiteX1" fmla="*/ 3776107 w 3899124"/>
              <a:gd name="connsiteY1" fmla="*/ 0 h 3792609"/>
              <a:gd name="connsiteX2" fmla="*/ 3899124 w 3899124"/>
              <a:gd name="connsiteY2" fmla="*/ 117535 h 3792609"/>
              <a:gd name="connsiteX3" fmla="*/ 3899124 w 3899124"/>
              <a:gd name="connsiteY3" fmla="*/ 3792609 h 3792609"/>
              <a:gd name="connsiteX4" fmla="*/ 0 w 3899124"/>
              <a:gd name="connsiteY4" fmla="*/ 3792609 h 3792609"/>
              <a:gd name="connsiteX5" fmla="*/ 0 w 3899124"/>
              <a:gd name="connsiteY5" fmla="*/ 117535 h 3792609"/>
              <a:gd name="connsiteX6" fmla="*/ 123017 w 3899124"/>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4" h="3792609">
                <a:moveTo>
                  <a:pt x="123017" y="0"/>
                </a:moveTo>
                <a:lnTo>
                  <a:pt x="3776107" y="0"/>
                </a:lnTo>
                <a:cubicBezTo>
                  <a:pt x="3844047" y="0"/>
                  <a:pt x="3899124" y="52623"/>
                  <a:pt x="3899124" y="117535"/>
                </a:cubicBezTo>
                <a:lnTo>
                  <a:pt x="3899124"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9" name="Picture Placeholder 18"/>
          <p:cNvSpPr>
            <a:spLocks noGrp="1"/>
          </p:cNvSpPr>
          <p:nvPr>
            <p:ph type="pic" sz="quarter" idx="13"/>
          </p:nvPr>
        </p:nvSpPr>
        <p:spPr>
          <a:xfrm>
            <a:off x="13211006" y="3686660"/>
            <a:ext cx="3899123" cy="3792609"/>
          </a:xfrm>
          <a:custGeom>
            <a:avLst/>
            <a:gdLst>
              <a:gd name="connsiteX0" fmla="*/ 123017 w 3899123"/>
              <a:gd name="connsiteY0" fmla="*/ 0 h 3792609"/>
              <a:gd name="connsiteX1" fmla="*/ 3776107 w 3899123"/>
              <a:gd name="connsiteY1" fmla="*/ 0 h 3792609"/>
              <a:gd name="connsiteX2" fmla="*/ 3899123 w 3899123"/>
              <a:gd name="connsiteY2" fmla="*/ 117535 h 3792609"/>
              <a:gd name="connsiteX3" fmla="*/ 3899123 w 3899123"/>
              <a:gd name="connsiteY3" fmla="*/ 3792609 h 3792609"/>
              <a:gd name="connsiteX4" fmla="*/ 0 w 3899123"/>
              <a:gd name="connsiteY4" fmla="*/ 3792609 h 3792609"/>
              <a:gd name="connsiteX5" fmla="*/ 0 w 3899123"/>
              <a:gd name="connsiteY5" fmla="*/ 117535 h 3792609"/>
              <a:gd name="connsiteX6" fmla="*/ 123017 w 3899123"/>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3" h="3792609">
                <a:moveTo>
                  <a:pt x="123017" y="0"/>
                </a:moveTo>
                <a:lnTo>
                  <a:pt x="3776107" y="0"/>
                </a:lnTo>
                <a:cubicBezTo>
                  <a:pt x="3844047" y="0"/>
                  <a:pt x="3899123" y="52623"/>
                  <a:pt x="3899123" y="117535"/>
                </a:cubicBezTo>
                <a:lnTo>
                  <a:pt x="3899123"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dirty="0"/>
          </a:p>
        </p:txBody>
      </p:sp>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224985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Image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7" name="Rounded Rectangle 6"/>
          <p:cNvSpPr/>
          <p:nvPr userDrawn="1"/>
        </p:nvSpPr>
        <p:spPr>
          <a:xfrm>
            <a:off x="15148351" y="6411226"/>
            <a:ext cx="1725968" cy="2450204"/>
          </a:xfrm>
          <a:prstGeom prst="roundRect">
            <a:avLst>
              <a:gd name="adj" fmla="val 15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Montserrat" panose="00000500000000000000" pitchFamily="2" charset="0"/>
              <a:ea typeface="Open Sans" panose="020B0606030504020204" pitchFamily="34" charset="0"/>
              <a:cs typeface="Hind" panose="02000000000000000000" pitchFamily="2" charset="0"/>
            </a:endParaRPr>
          </a:p>
        </p:txBody>
      </p:sp>
      <p:sp>
        <p:nvSpPr>
          <p:cNvPr id="14" name="Picture Placeholder 13"/>
          <p:cNvSpPr>
            <a:spLocks noGrp="1"/>
          </p:cNvSpPr>
          <p:nvPr>
            <p:ph type="pic" sz="quarter" idx="11"/>
          </p:nvPr>
        </p:nvSpPr>
        <p:spPr>
          <a:xfrm>
            <a:off x="12465274" y="2438400"/>
            <a:ext cx="3971104" cy="6065880"/>
          </a:xfrm>
          <a:custGeom>
            <a:avLst/>
            <a:gdLst>
              <a:gd name="connsiteX0" fmla="*/ 454016 w 3971104"/>
              <a:gd name="connsiteY0" fmla="*/ 0 h 6065880"/>
              <a:gd name="connsiteX1" fmla="*/ 3517088 w 3971104"/>
              <a:gd name="connsiteY1" fmla="*/ 0 h 6065880"/>
              <a:gd name="connsiteX2" fmla="*/ 3971104 w 3971104"/>
              <a:gd name="connsiteY2" fmla="*/ 454016 h 6065880"/>
              <a:gd name="connsiteX3" fmla="*/ 3971104 w 3971104"/>
              <a:gd name="connsiteY3" fmla="*/ 5611864 h 6065880"/>
              <a:gd name="connsiteX4" fmla="*/ 3517088 w 3971104"/>
              <a:gd name="connsiteY4" fmla="*/ 6065880 h 6065880"/>
              <a:gd name="connsiteX5" fmla="*/ 454016 w 3971104"/>
              <a:gd name="connsiteY5" fmla="*/ 6065880 h 6065880"/>
              <a:gd name="connsiteX6" fmla="*/ 0 w 3971104"/>
              <a:gd name="connsiteY6" fmla="*/ 5611864 h 6065880"/>
              <a:gd name="connsiteX7" fmla="*/ 0 w 3971104"/>
              <a:gd name="connsiteY7" fmla="*/ 3528163 h 6065880"/>
              <a:gd name="connsiteX8" fmla="*/ 691806 w 3971104"/>
              <a:gd name="connsiteY8" fmla="*/ 3528163 h 6065880"/>
              <a:gd name="connsiteX9" fmla="*/ 996810 w 3971104"/>
              <a:gd name="connsiteY9" fmla="*/ 3223159 h 6065880"/>
              <a:gd name="connsiteX10" fmla="*/ 996810 w 3971104"/>
              <a:gd name="connsiteY10" fmla="*/ 1003001 h 6065880"/>
              <a:gd name="connsiteX11" fmla="*/ 691806 w 3971104"/>
              <a:gd name="connsiteY11" fmla="*/ 697997 h 6065880"/>
              <a:gd name="connsiteX12" fmla="*/ 0 w 3971104"/>
              <a:gd name="connsiteY12" fmla="*/ 697997 h 6065880"/>
              <a:gd name="connsiteX13" fmla="*/ 0 w 3971104"/>
              <a:gd name="connsiteY13" fmla="*/ 454016 h 6065880"/>
              <a:gd name="connsiteX14" fmla="*/ 454016 w 3971104"/>
              <a:gd name="connsiteY14" fmla="*/ 0 h 606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1104" h="6065880">
                <a:moveTo>
                  <a:pt x="454016" y="0"/>
                </a:moveTo>
                <a:lnTo>
                  <a:pt x="3517088" y="0"/>
                </a:lnTo>
                <a:cubicBezTo>
                  <a:pt x="3767834" y="0"/>
                  <a:pt x="3971104" y="203270"/>
                  <a:pt x="3971104" y="454016"/>
                </a:cubicBezTo>
                <a:lnTo>
                  <a:pt x="3971104" y="5611864"/>
                </a:lnTo>
                <a:cubicBezTo>
                  <a:pt x="3971104" y="5862610"/>
                  <a:pt x="3767834" y="6065880"/>
                  <a:pt x="3517088" y="6065880"/>
                </a:cubicBezTo>
                <a:lnTo>
                  <a:pt x="454016" y="6065880"/>
                </a:lnTo>
                <a:cubicBezTo>
                  <a:pt x="203270" y="6065880"/>
                  <a:pt x="0" y="5862610"/>
                  <a:pt x="0" y="5611864"/>
                </a:cubicBezTo>
                <a:lnTo>
                  <a:pt x="0" y="3528163"/>
                </a:lnTo>
                <a:lnTo>
                  <a:pt x="691806" y="3528163"/>
                </a:lnTo>
                <a:cubicBezTo>
                  <a:pt x="860255" y="3528163"/>
                  <a:pt x="996810" y="3391608"/>
                  <a:pt x="996810" y="3223159"/>
                </a:cubicBezTo>
                <a:lnTo>
                  <a:pt x="996810" y="1003001"/>
                </a:lnTo>
                <a:cubicBezTo>
                  <a:pt x="996810" y="834552"/>
                  <a:pt x="860255" y="697997"/>
                  <a:pt x="691806" y="697997"/>
                </a:cubicBezTo>
                <a:lnTo>
                  <a:pt x="0" y="697997"/>
                </a:lnTo>
                <a:lnTo>
                  <a:pt x="0" y="454016"/>
                </a:lnTo>
                <a:cubicBezTo>
                  <a:pt x="0" y="203270"/>
                  <a:pt x="203270" y="0"/>
                  <a:pt x="454016"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3" name="Picture Placeholder 12"/>
          <p:cNvSpPr>
            <a:spLocks noGrp="1"/>
          </p:cNvSpPr>
          <p:nvPr>
            <p:ph type="pic" sz="quarter" idx="10"/>
          </p:nvPr>
        </p:nvSpPr>
        <p:spPr>
          <a:xfrm>
            <a:off x="11621380" y="3326378"/>
            <a:ext cx="1725968" cy="2450204"/>
          </a:xfrm>
          <a:custGeom>
            <a:avLst/>
            <a:gdLst>
              <a:gd name="connsiteX0" fmla="*/ 264056 w 1725968"/>
              <a:gd name="connsiteY0" fmla="*/ 0 h 2450204"/>
              <a:gd name="connsiteX1" fmla="*/ 1461912 w 1725968"/>
              <a:gd name="connsiteY1" fmla="*/ 0 h 2450204"/>
              <a:gd name="connsiteX2" fmla="*/ 1725968 w 1725968"/>
              <a:gd name="connsiteY2" fmla="*/ 264056 h 2450204"/>
              <a:gd name="connsiteX3" fmla="*/ 1725968 w 1725968"/>
              <a:gd name="connsiteY3" fmla="*/ 2186148 h 2450204"/>
              <a:gd name="connsiteX4" fmla="*/ 1461912 w 1725968"/>
              <a:gd name="connsiteY4" fmla="*/ 2450204 h 2450204"/>
              <a:gd name="connsiteX5" fmla="*/ 264056 w 1725968"/>
              <a:gd name="connsiteY5" fmla="*/ 2450204 h 2450204"/>
              <a:gd name="connsiteX6" fmla="*/ 0 w 1725968"/>
              <a:gd name="connsiteY6" fmla="*/ 2186148 h 2450204"/>
              <a:gd name="connsiteX7" fmla="*/ 0 w 1725968"/>
              <a:gd name="connsiteY7" fmla="*/ 264056 h 2450204"/>
              <a:gd name="connsiteX8" fmla="*/ 264056 w 1725968"/>
              <a:gd name="connsiteY8" fmla="*/ 0 h 2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968" h="2450204">
                <a:moveTo>
                  <a:pt x="264056" y="0"/>
                </a:moveTo>
                <a:lnTo>
                  <a:pt x="1461912" y="0"/>
                </a:lnTo>
                <a:cubicBezTo>
                  <a:pt x="1607746" y="0"/>
                  <a:pt x="1725968" y="118222"/>
                  <a:pt x="1725968" y="264056"/>
                </a:cubicBezTo>
                <a:lnTo>
                  <a:pt x="1725968" y="2186148"/>
                </a:lnTo>
                <a:cubicBezTo>
                  <a:pt x="1725968" y="2331982"/>
                  <a:pt x="1607746" y="2450204"/>
                  <a:pt x="1461912" y="2450204"/>
                </a:cubicBezTo>
                <a:lnTo>
                  <a:pt x="264056" y="2450204"/>
                </a:lnTo>
                <a:cubicBezTo>
                  <a:pt x="118222" y="2450204"/>
                  <a:pt x="0" y="2331982"/>
                  <a:pt x="0" y="2186148"/>
                </a:cubicBezTo>
                <a:lnTo>
                  <a:pt x="0" y="264056"/>
                </a:lnTo>
                <a:cubicBezTo>
                  <a:pt x="0" y="118222"/>
                  <a:pt x="118222" y="0"/>
                  <a:pt x="264056"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86077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page numb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9895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852862"/>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3587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64" r:id="rId8"/>
    <p:sldLayoutId id="2147483667" r:id="rId9"/>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
            <a:ext cx="18288000" cy="8480492"/>
          </a:xfrm>
          <a:prstGeom prst="rect">
            <a:avLst/>
          </a:prstGeom>
          <a: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t="-23101" b="-231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4" name="Rectangle 23"/>
          <p:cNvSpPr/>
          <p:nvPr/>
        </p:nvSpPr>
        <p:spPr>
          <a:xfrm>
            <a:off x="-9556" y="0"/>
            <a:ext cx="18307112" cy="8899605"/>
          </a:xfrm>
          <a:prstGeom prst="rect">
            <a:avLst/>
          </a:prstGeom>
          <a:solidFill>
            <a:srgbClr val="0A0A0A">
              <a:alpha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5" name="Rectangle 24"/>
          <p:cNvSpPr/>
          <p:nvPr/>
        </p:nvSpPr>
        <p:spPr>
          <a:xfrm>
            <a:off x="0" y="8480492"/>
            <a:ext cx="18288000" cy="1825820"/>
          </a:xfrm>
          <a:prstGeom prst="rect">
            <a:avLst/>
          </a:prstGeom>
          <a:solidFill>
            <a:srgbClr val="27272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6" name="Rectangle 25"/>
          <p:cNvSpPr/>
          <p:nvPr/>
        </p:nvSpPr>
        <p:spPr>
          <a:xfrm>
            <a:off x="13266821" y="7523585"/>
            <a:ext cx="5021179" cy="956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7" name="TextBox 26">
            <a:extLst>
              <a:ext uri="{FF2B5EF4-FFF2-40B4-BE49-F238E27FC236}">
                <a16:creationId xmlns:a16="http://schemas.microsoft.com/office/drawing/2014/main" id="{FB3E5A25-4AF3-4118-AB45-067CCEC910B6}"/>
              </a:ext>
            </a:extLst>
          </p:cNvPr>
          <p:cNvSpPr txBox="1"/>
          <p:nvPr/>
        </p:nvSpPr>
        <p:spPr>
          <a:xfrm>
            <a:off x="14020800" y="7681393"/>
            <a:ext cx="2833731" cy="646331"/>
          </a:xfrm>
          <a:prstGeom prst="rect">
            <a:avLst/>
          </a:prstGeom>
          <a:noFill/>
        </p:spPr>
        <p:txBody>
          <a:bodyPr wrap="square" rtlCol="0">
            <a:spAutoFit/>
          </a:bodyPr>
          <a:lstStyle/>
          <a:p>
            <a:pPr algn="r"/>
            <a:r>
              <a:rPr lang="ar-AE"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الوحدة 4</a:t>
            </a:r>
            <a:endParaRPr lang="en-US"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8" name="TextBox 27">
            <a:extLst>
              <a:ext uri="{FF2B5EF4-FFF2-40B4-BE49-F238E27FC236}">
                <a16:creationId xmlns:a16="http://schemas.microsoft.com/office/drawing/2014/main" id="{2B1B1671-24FB-0CA2-D405-0954E739CB2B}"/>
              </a:ext>
            </a:extLst>
          </p:cNvPr>
          <p:cNvSpPr txBox="1"/>
          <p:nvPr/>
        </p:nvSpPr>
        <p:spPr>
          <a:xfrm>
            <a:off x="0" y="3507503"/>
            <a:ext cx="16892630" cy="1344984"/>
          </a:xfrm>
          <a:prstGeom prst="rect">
            <a:avLst/>
          </a:prstGeom>
          <a:noFill/>
        </p:spPr>
        <p:txBody>
          <a:bodyPr wrap="square" rtlCol="0">
            <a:spAutoFit/>
          </a:bodyPr>
          <a:lstStyle/>
          <a:p>
            <a:pPr algn="r">
              <a:lnSpc>
                <a:spcPct val="90000"/>
              </a:lnSpc>
            </a:pPr>
            <a:r>
              <a:rPr lang="ar-AE" sz="88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rPr>
              <a:t>إدارة الصراعات في قطاع الأمن الخاص</a:t>
            </a:r>
            <a:endParaRPr lang="en-US" sz="88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30" name="Group 29"/>
          <p:cNvGrpSpPr/>
          <p:nvPr/>
        </p:nvGrpSpPr>
        <p:grpSpPr>
          <a:xfrm>
            <a:off x="13873938" y="6244350"/>
            <a:ext cx="2809211" cy="0"/>
            <a:chOff x="1216222" y="6141141"/>
            <a:chExt cx="2809211" cy="0"/>
          </a:xfrm>
        </p:grpSpPr>
        <p:cxnSp>
          <p:nvCxnSpPr>
            <p:cNvPr id="31" name="Straight Connector 30"/>
            <p:cNvCxnSpPr/>
            <p:nvPr/>
          </p:nvCxnSpPr>
          <p:spPr>
            <a:xfrm>
              <a:off x="1216222" y="6141141"/>
              <a:ext cx="82324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06822" y="6141141"/>
              <a:ext cx="823248" cy="0"/>
            </a:xfrm>
            <a:prstGeom prst="line">
              <a:avLst/>
            </a:prstGeom>
            <a:ln w="63500" cap="rnd">
              <a:solidFill>
                <a:schemeClr val="accent2">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2185" y="6141141"/>
              <a:ext cx="823248" cy="0"/>
            </a:xfrm>
            <a:prstGeom prst="line">
              <a:avLst/>
            </a:prstGeom>
            <a:ln w="63500" cap="rnd">
              <a:solidFill>
                <a:schemeClr val="accent3">
                  <a:lumMod val="9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4" name="Group 4"/>
          <p:cNvGrpSpPr>
            <a:grpSpLocks noChangeAspect="1"/>
          </p:cNvGrpSpPr>
          <p:nvPr/>
        </p:nvGrpSpPr>
        <p:grpSpPr bwMode="auto">
          <a:xfrm flipH="1">
            <a:off x="521389" y="-41203"/>
            <a:ext cx="4921330" cy="8415845"/>
            <a:chOff x="7209" y="-78"/>
            <a:chExt cx="2974" cy="4927"/>
          </a:xfrm>
        </p:grpSpPr>
        <p:sp>
          <p:nvSpPr>
            <p:cNvPr id="35" name="Freeform 5"/>
            <p:cNvSpPr>
              <a:spLocks/>
            </p:cNvSpPr>
            <p:nvPr/>
          </p:nvSpPr>
          <p:spPr bwMode="auto">
            <a:xfrm>
              <a:off x="7209" y="-78"/>
              <a:ext cx="2974" cy="3136"/>
            </a:xfrm>
            <a:custGeom>
              <a:avLst/>
              <a:gdLst>
                <a:gd name="T0" fmla="*/ 2974 w 2974"/>
                <a:gd name="T1" fmla="*/ 2262 h 3136"/>
                <a:gd name="T2" fmla="*/ 2863 w 2974"/>
                <a:gd name="T3" fmla="*/ 2416 h 3136"/>
                <a:gd name="T4" fmla="*/ 2326 w 2974"/>
                <a:gd name="T5" fmla="*/ 3136 h 3136"/>
                <a:gd name="T6" fmla="*/ 1795 w 2974"/>
                <a:gd name="T7" fmla="*/ 2416 h 3136"/>
                <a:gd name="T8" fmla="*/ 1684 w 2974"/>
                <a:gd name="T9" fmla="*/ 2262 h 3136"/>
                <a:gd name="T10" fmla="*/ 0 w 2974"/>
                <a:gd name="T11" fmla="*/ 0 h 3136"/>
                <a:gd name="T12" fmla="*/ 1296 w 2974"/>
                <a:gd name="T13" fmla="*/ 0 h 3136"/>
                <a:gd name="T14" fmla="*/ 2326 w 2974"/>
                <a:gd name="T15" fmla="*/ 1388 h 3136"/>
                <a:gd name="T16" fmla="*/ 2512 w 2974"/>
                <a:gd name="T17" fmla="*/ 1637 h 3136"/>
                <a:gd name="T18" fmla="*/ 2974 w 2974"/>
                <a:gd name="T19" fmla="*/ 2262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4" h="3136">
                  <a:moveTo>
                    <a:pt x="2974" y="2262"/>
                  </a:moveTo>
                  <a:lnTo>
                    <a:pt x="2863" y="2416"/>
                  </a:lnTo>
                  <a:lnTo>
                    <a:pt x="2326" y="3136"/>
                  </a:lnTo>
                  <a:lnTo>
                    <a:pt x="1795" y="2416"/>
                  </a:lnTo>
                  <a:lnTo>
                    <a:pt x="1684" y="2262"/>
                  </a:lnTo>
                  <a:lnTo>
                    <a:pt x="0" y="0"/>
                  </a:lnTo>
                  <a:lnTo>
                    <a:pt x="1296" y="0"/>
                  </a:lnTo>
                  <a:lnTo>
                    <a:pt x="2326" y="1388"/>
                  </a:lnTo>
                  <a:lnTo>
                    <a:pt x="2512" y="1637"/>
                  </a:lnTo>
                  <a:lnTo>
                    <a:pt x="2974" y="2262"/>
                  </a:lnTo>
                  <a:close/>
                </a:path>
              </a:pathLst>
            </a:custGeom>
            <a:solidFill>
              <a:schemeClr val="accent3">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40" name="Freeform 6"/>
            <p:cNvSpPr>
              <a:spLocks/>
            </p:cNvSpPr>
            <p:nvPr/>
          </p:nvSpPr>
          <p:spPr bwMode="auto">
            <a:xfrm>
              <a:off x="7225" y="3132"/>
              <a:ext cx="2262" cy="1717"/>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8899" y="631873"/>
            <a:ext cx="2707017" cy="1352082"/>
          </a:xfrm>
          <a:prstGeom prst="rect">
            <a:avLst/>
          </a:prstGeom>
        </p:spPr>
      </p:pic>
      <p:sp>
        <p:nvSpPr>
          <p:cNvPr id="42" name="TextBox 41">
            <a:extLst>
              <a:ext uri="{FF2B5EF4-FFF2-40B4-BE49-F238E27FC236}">
                <a16:creationId xmlns:a16="http://schemas.microsoft.com/office/drawing/2014/main" id="{066BF24B-2DAE-4AF1-BCB7-48757B838EDE}"/>
              </a:ext>
            </a:extLst>
          </p:cNvPr>
          <p:cNvSpPr txBox="1"/>
          <p:nvPr/>
        </p:nvSpPr>
        <p:spPr>
          <a:xfrm>
            <a:off x="13069057" y="9432360"/>
            <a:ext cx="3823573" cy="369332"/>
          </a:xfrm>
          <a:prstGeom prst="rect">
            <a:avLst/>
          </a:prstGeom>
          <a:noFill/>
        </p:spPr>
        <p:txBody>
          <a:bodyPr wrap="square" rtlCol="0">
            <a:spAutoFit/>
          </a:bodyPr>
          <a:lstStyle/>
          <a:p>
            <a:pPr algn="r"/>
            <a:r>
              <a:rPr lang="ar-AE"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دورة التعلم الالكتروني 2024</a:t>
            </a:r>
            <a:endParaRPr lang="en-US"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43" name="Picture 4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0154" y="1359053"/>
            <a:ext cx="2115792" cy="547524"/>
          </a:xfrm>
          <a:prstGeom prst="rect">
            <a:avLst/>
          </a:prstGeom>
        </p:spPr>
      </p:pic>
      <p:pic>
        <p:nvPicPr>
          <p:cNvPr id="44" name="Picture 4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26947" y="865330"/>
            <a:ext cx="1841966" cy="1534970"/>
          </a:xfrm>
          <a:prstGeom prst="rect">
            <a:avLst/>
          </a:prstGeom>
        </p:spPr>
      </p:pic>
      <p:sp>
        <p:nvSpPr>
          <p:cNvPr id="45" name="TextBox 44">
            <a:extLst>
              <a:ext uri="{FF2B5EF4-FFF2-40B4-BE49-F238E27FC236}">
                <a16:creationId xmlns:a16="http://schemas.microsoft.com/office/drawing/2014/main" id="{066BF24B-2DAE-4AF1-BCB7-48757B838EDE}"/>
              </a:ext>
            </a:extLst>
          </p:cNvPr>
          <p:cNvSpPr txBox="1"/>
          <p:nvPr/>
        </p:nvSpPr>
        <p:spPr>
          <a:xfrm>
            <a:off x="9354072" y="800100"/>
            <a:ext cx="3823573" cy="338554"/>
          </a:xfrm>
          <a:prstGeom prst="rect">
            <a:avLst/>
          </a:prstGeom>
          <a:noFill/>
        </p:spPr>
        <p:txBody>
          <a:bodyPr wrap="square" rtlCol="0">
            <a:spAutoFit/>
          </a:bodyPr>
          <a:lstStyle/>
          <a:p>
            <a:pPr algn="r"/>
            <a:r>
              <a:rPr lang="en-US" sz="16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Certified by:</a:t>
            </a:r>
          </a:p>
        </p:txBody>
      </p:sp>
      <p:grpSp>
        <p:nvGrpSpPr>
          <p:cNvPr id="2" name="Group 1">
            <a:extLst>
              <a:ext uri="{FF2B5EF4-FFF2-40B4-BE49-F238E27FC236}">
                <a16:creationId xmlns:a16="http://schemas.microsoft.com/office/drawing/2014/main" id="{0C9A5421-B1F6-CE15-A9EA-0DB0E10408C1}"/>
              </a:ext>
            </a:extLst>
          </p:cNvPr>
          <p:cNvGrpSpPr/>
          <p:nvPr/>
        </p:nvGrpSpPr>
        <p:grpSpPr>
          <a:xfrm>
            <a:off x="5429771" y="5143500"/>
            <a:ext cx="11391385" cy="1014541"/>
            <a:chOff x="5501245" y="5183033"/>
            <a:chExt cx="11391385" cy="1014541"/>
          </a:xfrm>
        </p:grpSpPr>
        <p:sp>
          <p:nvSpPr>
            <p:cNvPr id="3" name="TextBox 2">
              <a:extLst>
                <a:ext uri="{FF2B5EF4-FFF2-40B4-BE49-F238E27FC236}">
                  <a16:creationId xmlns:a16="http://schemas.microsoft.com/office/drawing/2014/main" id="{3468F0EA-81FD-B4EA-17B9-1E3BE82FA5F8}"/>
                </a:ext>
              </a:extLst>
            </p:cNvPr>
            <p:cNvSpPr txBox="1"/>
            <p:nvPr/>
          </p:nvSpPr>
          <p:spPr>
            <a:xfrm>
              <a:off x="5501245" y="5335800"/>
              <a:ext cx="11391385" cy="8617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r>
                <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أكاديمية                  للتدريب</a:t>
              </a: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endPar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a:p>
              <a:pPr algn="r"/>
              <a:endParaRPr lang="en-US" dirty="0">
                <a:solidFill>
                  <a:schemeClr val="bg1"/>
                </a:solidFill>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0CB14323-E734-F0DA-7BA0-4F767691920C}"/>
                </a:ext>
              </a:extLst>
            </p:cNvPr>
            <p:cNvSpPr txBox="1"/>
            <p:nvPr/>
          </p:nvSpPr>
          <p:spPr>
            <a:xfrm>
              <a:off x="14792812" y="5183033"/>
              <a:ext cx="1655677" cy="73250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spcAft>
                  <a:spcPts val="600"/>
                </a:spcAft>
                <a:buSzPct val="100000"/>
              </a:pPr>
              <a:r>
                <a:rPr lang="en-US" sz="32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RS/M</a:t>
              </a:r>
            </a:p>
          </p:txBody>
        </p:sp>
      </p:grpSp>
    </p:spTree>
    <p:extLst>
      <p:ext uri="{BB962C8B-B14F-4D97-AF65-F5344CB8AC3E}">
        <p14:creationId xmlns:p14="http://schemas.microsoft.com/office/powerpoint/2010/main" val="359654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p:bldP spid="28" grpId="0"/>
      <p:bldP spid="42" grpId="0"/>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368842" y="6352342"/>
            <a:ext cx="14919158" cy="118934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6" name="Rounded Rectangle 25"/>
          <p:cNvSpPr/>
          <p:nvPr/>
        </p:nvSpPr>
        <p:spPr>
          <a:xfrm>
            <a:off x="-808213"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7" name="Rounded Rectangle 26"/>
          <p:cNvSpPr/>
          <p:nvPr/>
        </p:nvSpPr>
        <p:spPr>
          <a:xfrm>
            <a:off x="495300" y="2436395"/>
            <a:ext cx="5903495" cy="6142094"/>
          </a:xfrm>
          <a:prstGeom prst="roundRect">
            <a:avLst>
              <a:gd name="adj" fmla="val 7700"/>
            </a:avLst>
          </a:prstGeom>
          <a:blipFill>
            <a:blip r:embed="rId2"/>
            <a:srcRect/>
            <a:stretch>
              <a:fillRect l="-78256" r="-201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5" name="Oval 14"/>
          <p:cNvSpPr/>
          <p:nvPr/>
        </p:nvSpPr>
        <p:spPr>
          <a:xfrm>
            <a:off x="16453883" y="3418331"/>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6" name="TextBox 15"/>
          <p:cNvSpPr txBox="1"/>
          <p:nvPr/>
        </p:nvSpPr>
        <p:spPr>
          <a:xfrm>
            <a:off x="7301416" y="3380693"/>
            <a:ext cx="88820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إشارات التحذير من التصعيد</a:t>
            </a:r>
            <a:endParaRPr lang="en-US" sz="2200" b="1" dirty="0">
              <a:latin typeface="Sakkal Majalla" panose="02000000000000000000" pitchFamily="2" charset="-78"/>
              <a:cs typeface="Sakkal Majalla" panose="02000000000000000000" pitchFamily="2" charset="-78"/>
            </a:endParaRPr>
          </a:p>
        </p:txBody>
      </p:sp>
      <p:sp>
        <p:nvSpPr>
          <p:cNvPr id="17" name="TextBox 16"/>
          <p:cNvSpPr txBox="1"/>
          <p:nvPr/>
        </p:nvSpPr>
        <p:spPr>
          <a:xfrm>
            <a:off x="7112730" y="3905031"/>
            <a:ext cx="9070778" cy="812530"/>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1800" dirty="0">
                <a:latin typeface="Sakkal Majalla" panose="02000000000000000000" pitchFamily="2" charset="-78"/>
                <a:cs typeface="Sakkal Majalla" panose="02000000000000000000" pitchFamily="2" charset="-78"/>
              </a:rPr>
              <a:t>بسبب طبيعة عملهم ، من المرجح أن يواجه مشرفو الأبواب ظروفا ضارة محتملة. للتغلب على مثل هذه التهديدات ، يجب أن يكون ضباط الأمن على دراية تامة بمحيطهم. إن معرفة متى ترتفع التوترات إلى مستويات خطيرة يمكن أن تحدث فرقا.</a:t>
            </a:r>
            <a:endParaRPr lang="en-US" sz="1800" dirty="0">
              <a:latin typeface="Sakkal Majalla" panose="02000000000000000000" pitchFamily="2" charset="-78"/>
              <a:cs typeface="Sakkal Majalla" panose="02000000000000000000" pitchFamily="2" charset="-78"/>
            </a:endParaRPr>
          </a:p>
        </p:txBody>
      </p:sp>
      <p:sp>
        <p:nvSpPr>
          <p:cNvPr id="21" name="TextBox 20"/>
          <p:cNvSpPr txBox="1"/>
          <p:nvPr/>
        </p:nvSpPr>
        <p:spPr>
          <a:xfrm>
            <a:off x="8161433" y="6504197"/>
            <a:ext cx="9070778"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لحسن الحظ ، هناك إشارات تحذير قد تساعدك على إدراك متى يكون شخص ما على وشك أن يصبح عدوانيا.</a:t>
            </a:r>
            <a:endParaRPr lang="en-US" dirty="0">
              <a:latin typeface="Sakkal Majalla" panose="02000000000000000000" pitchFamily="2" charset="-78"/>
              <a:cs typeface="Sakkal Majalla" panose="02000000000000000000" pitchFamily="2" charset="-78"/>
            </a:endParaRPr>
          </a:p>
        </p:txBody>
      </p:sp>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614447" y="3520734"/>
            <a:ext cx="457200" cy="457200"/>
          </a:xfrm>
          <a:prstGeom prst="rect">
            <a:avLst/>
          </a:prstGeom>
        </p:spPr>
      </p:pic>
      <p:sp>
        <p:nvSpPr>
          <p:cNvPr id="18" name="TextBox 17"/>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9" name="TextBox 18">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تقنيات خفض التصعيد</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0" name="Group 19"/>
          <p:cNvGrpSpPr/>
          <p:nvPr/>
        </p:nvGrpSpPr>
        <p:grpSpPr>
          <a:xfrm>
            <a:off x="14369660" y="1929679"/>
            <a:ext cx="2809211" cy="0"/>
            <a:chOff x="1216222" y="6141141"/>
            <a:chExt cx="2809211" cy="0"/>
          </a:xfrm>
        </p:grpSpPr>
        <p:cxnSp>
          <p:nvCxnSpPr>
            <p:cNvPr id="22" name="Straight Connector 21"/>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3" name="Straight Connector 22"/>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4" name="Straight Connector 23"/>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340363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808213"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5" name="Rounded Rectangle 24"/>
          <p:cNvSpPr/>
          <p:nvPr/>
        </p:nvSpPr>
        <p:spPr>
          <a:xfrm>
            <a:off x="495300" y="2436395"/>
            <a:ext cx="5903495" cy="6142094"/>
          </a:xfrm>
          <a:prstGeom prst="roundRect">
            <a:avLst>
              <a:gd name="adj" fmla="val 7700"/>
            </a:avLst>
          </a:prstGeom>
          <a:blipFill>
            <a:blip r:embed="rId2"/>
            <a:srcRect/>
            <a:stretch>
              <a:fillRect l="-36893" r="-1167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6" name="TextBox 15"/>
          <p:cNvSpPr txBox="1"/>
          <p:nvPr/>
        </p:nvSpPr>
        <p:spPr>
          <a:xfrm>
            <a:off x="8482661" y="2895600"/>
            <a:ext cx="88820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تتضمن بعض العلامات التحذيرية ما يلي:</a:t>
            </a:r>
            <a:endParaRPr lang="en-US" sz="2200" b="1" dirty="0">
              <a:latin typeface="Sakkal Majalla" panose="02000000000000000000" pitchFamily="2" charset="-78"/>
              <a:cs typeface="Sakkal Majalla" panose="02000000000000000000" pitchFamily="2" charset="-78"/>
            </a:endParaRPr>
          </a:p>
        </p:txBody>
      </p:sp>
      <p:sp>
        <p:nvSpPr>
          <p:cNvPr id="17" name="TextBox 16"/>
          <p:cNvSpPr txBox="1"/>
          <p:nvPr/>
        </p:nvSpPr>
        <p:spPr>
          <a:xfrm>
            <a:off x="8293975" y="3419938"/>
            <a:ext cx="9070778" cy="3123932"/>
          </a:xfrm>
          <a:prstGeom prst="rect">
            <a:avLst/>
          </a:prstGeom>
          <a:noFill/>
        </p:spPr>
        <p:txBody>
          <a:bodyPr wrap="square" rtlCol="0">
            <a:spAutoFit/>
          </a:bodyPr>
          <a:lstStyle>
            <a:defPPr>
              <a:defRPr lang="en-US"/>
            </a:defPPr>
            <a:lvl1pPr marL="285750" indent="-285750" algn="r" rtl="1">
              <a:lnSpc>
                <a:spcPct val="130000"/>
              </a:lnSpc>
              <a:spcAft>
                <a:spcPts val="300"/>
              </a:spcAft>
              <a:buFont typeface="Wingdings" panose="05000000000000000000" pitchFamily="2" charset="2"/>
              <a:buBlip>
                <a:blip r:embed="rId3"/>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الأخطار المباشرة
التفاخر بالمواجهات العنيفة السابقة.
الألفاظ النابية والصراخ.
الإقتراب من المساحة الشخصة
توجيه أصابع الاتهام.
التنفس المفرط أو توسع الخياشيم.
تشكيل القبضات</a:t>
            </a:r>
            <a:endParaRPr lang="en-US" dirty="0">
              <a:latin typeface="Sakkal Majalla" panose="02000000000000000000" pitchFamily="2" charset="-78"/>
              <a:cs typeface="Sakkal Majalla" panose="02000000000000000000" pitchFamily="2" charset="-78"/>
            </a:endParaRPr>
          </a:p>
        </p:txBody>
      </p:sp>
      <p:sp>
        <p:nvSpPr>
          <p:cNvPr id="18" name="TextBox 17"/>
          <p:cNvSpPr txBox="1"/>
          <p:nvPr/>
        </p:nvSpPr>
        <p:spPr>
          <a:xfrm>
            <a:off x="8482661" y="6848802"/>
            <a:ext cx="88820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كما هو معتاد ولكن أقل وضوحا ، تشمل الأعراض ما يلي:</a:t>
            </a:r>
            <a:endParaRPr lang="en-US" sz="2200" b="1" dirty="0">
              <a:latin typeface="Sakkal Majalla" panose="02000000000000000000" pitchFamily="2" charset="-78"/>
              <a:cs typeface="Sakkal Majalla" panose="02000000000000000000" pitchFamily="2" charset="-78"/>
            </a:endParaRPr>
          </a:p>
        </p:txBody>
      </p:sp>
      <p:sp>
        <p:nvSpPr>
          <p:cNvPr id="19" name="TextBox 18"/>
          <p:cNvSpPr txBox="1"/>
          <p:nvPr/>
        </p:nvSpPr>
        <p:spPr>
          <a:xfrm>
            <a:off x="8293975" y="7373140"/>
            <a:ext cx="9070778" cy="1808187"/>
          </a:xfrm>
          <a:prstGeom prst="rect">
            <a:avLst/>
          </a:prstGeom>
          <a:noFill/>
        </p:spPr>
        <p:txBody>
          <a:bodyPr wrap="square" rtlCol="0">
            <a:spAutoFit/>
          </a:bodyPr>
          <a:lstStyle>
            <a:defPPr>
              <a:defRPr lang="en-US"/>
            </a:defPPr>
            <a:lvl1pPr marL="285750" indent="-285750" algn="r" rtl="1">
              <a:lnSpc>
                <a:spcPct val="130000"/>
              </a:lnSpc>
              <a:spcAft>
                <a:spcPts val="300"/>
              </a:spcAft>
              <a:buFont typeface="Wingdings" panose="05000000000000000000" pitchFamily="2" charset="2"/>
              <a:buBlip>
                <a:blip r:embed="rId3"/>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نبرة صوت عالية.
الضحك في الأوقات غير المريحة أو غير المناسبة.
رفض الانخراط في اتصال العين.
التوتر في الجسم.</a:t>
            </a:r>
            <a:endParaRPr lang="en-US" dirty="0">
              <a:latin typeface="Sakkal Majalla" panose="02000000000000000000" pitchFamily="2" charset="-78"/>
              <a:cs typeface="Sakkal Majalla" panose="02000000000000000000" pitchFamily="2" charset="-78"/>
            </a:endParaRPr>
          </a:p>
        </p:txBody>
      </p:sp>
      <p:sp>
        <p:nvSpPr>
          <p:cNvPr id="14" name="TextBox 13"/>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TextBox 14">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تقنيات خفض التصعيد</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0" name="Group 19"/>
          <p:cNvGrpSpPr/>
          <p:nvPr/>
        </p:nvGrpSpPr>
        <p:grpSpPr>
          <a:xfrm>
            <a:off x="14369660" y="1929679"/>
            <a:ext cx="2809211" cy="0"/>
            <a:chOff x="1216222" y="6141141"/>
            <a:chExt cx="2809211" cy="0"/>
          </a:xfrm>
        </p:grpSpPr>
        <p:cxnSp>
          <p:nvCxnSpPr>
            <p:cNvPr id="21" name="Straight Connector 20"/>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2" name="Straight Connector 21"/>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3" name="Straight Connector 22"/>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3728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3101199" y="2639665"/>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9" name="Round Diagonal Corner Rectangle 8"/>
          <p:cNvSpPr/>
          <p:nvPr/>
        </p:nvSpPr>
        <p:spPr>
          <a:xfrm>
            <a:off x="13101199" y="3084402"/>
            <a:ext cx="4077672" cy="5717437"/>
          </a:xfrm>
          <a:prstGeom prst="round2DiagRect">
            <a:avLst/>
          </a:prstGeom>
          <a:blipFill>
            <a:blip r:embed="rId2"/>
            <a:srcRect/>
            <a:stretch>
              <a:fillRect l="-55160" r="-551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0" name="TextBox 9"/>
          <p:cNvSpPr txBox="1"/>
          <p:nvPr/>
        </p:nvSpPr>
        <p:spPr>
          <a:xfrm>
            <a:off x="1709809" y="3634276"/>
            <a:ext cx="10594778" cy="2083647"/>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dirty="0">
                <a:latin typeface="Sakkal Majalla" panose="02000000000000000000" pitchFamily="2" charset="-78"/>
                <a:cs typeface="Sakkal Majalla" panose="02000000000000000000" pitchFamily="2" charset="-78"/>
              </a:rPr>
              <a:t>أسهل طريقة للتعامل مع شخص متوتر هي التزام الهدوء ، وهو أسهل من الفعل. لوضع حد للوضع ، قد تكون غريزتك الأولى هي الوقوف على أرضك والانخراط بوحشية. ومما يؤسف أن استخدام القوة سيضر أكثر مما ينفع.
يجب على موظفي الأمن التدريب والتخطيط باستمرار. والأهم من ذلك ، يجب أن تكون متيقظا من أجل اكتشاف التوتر قبل أن يزداد سوءا. كلما أسرعت في تولي المسؤولية ، كلما تمكنت من حل مشكلة ما بشكل أسرع.</a:t>
            </a:r>
            <a:endParaRPr lang="en-US" sz="2200" dirty="0">
              <a:latin typeface="Sakkal Majalla" panose="02000000000000000000" pitchFamily="2" charset="-78"/>
              <a:cs typeface="Sakkal Majalla" panose="02000000000000000000" pitchFamily="2" charset="-78"/>
            </a:endParaRPr>
          </a:p>
        </p:txBody>
      </p:sp>
      <p:sp>
        <p:nvSpPr>
          <p:cNvPr id="11" name="TextBox 10"/>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 name="TextBox 11">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حل النزاعات</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3" name="Group 12"/>
          <p:cNvGrpSpPr/>
          <p:nvPr/>
        </p:nvGrpSpPr>
        <p:grpSpPr>
          <a:xfrm>
            <a:off x="14369660" y="1929679"/>
            <a:ext cx="2809211" cy="0"/>
            <a:chOff x="1216222" y="6141141"/>
            <a:chExt cx="2809211" cy="0"/>
          </a:xfrm>
        </p:grpSpPr>
        <p:cxnSp>
          <p:nvCxnSpPr>
            <p:cNvPr id="14" name="Straight Connector 13"/>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5" name="Straight Connector 14"/>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6" name="Straight Connector 15"/>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169051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3154539" y="2639665"/>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9" name="Round Diagonal Corner Rectangle 8"/>
          <p:cNvSpPr/>
          <p:nvPr/>
        </p:nvSpPr>
        <p:spPr>
          <a:xfrm>
            <a:off x="13154539" y="3084402"/>
            <a:ext cx="4077672" cy="5717437"/>
          </a:xfrm>
          <a:prstGeom prst="round2DiagRect">
            <a:avLst/>
          </a:prstGeom>
          <a:blipFill>
            <a:blip r:embed="rId2"/>
            <a:srcRect/>
            <a:stretch>
              <a:fillRect t="-3490" b="-34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1" name="TextBox 10"/>
          <p:cNvSpPr txBox="1"/>
          <p:nvPr/>
        </p:nvSpPr>
        <p:spPr>
          <a:xfrm>
            <a:off x="1844624" y="2639665"/>
            <a:ext cx="10594778"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فيما يلي ثلاثة خيارات يمكن لمتخصصي الأمن استخدامها عند مواجهة الظروف الصعبة:</a:t>
            </a:r>
            <a:endParaRPr lang="en-US" sz="2200" b="1" dirty="0">
              <a:latin typeface="Sakkal Majalla" panose="02000000000000000000" pitchFamily="2" charset="-78"/>
              <a:cs typeface="Sakkal Majalla" panose="02000000000000000000" pitchFamily="2" charset="-78"/>
            </a:endParaRPr>
          </a:p>
        </p:txBody>
      </p:sp>
      <p:sp>
        <p:nvSpPr>
          <p:cNvPr id="12" name="Oval 11"/>
          <p:cNvSpPr/>
          <p:nvPr/>
        </p:nvSpPr>
        <p:spPr>
          <a:xfrm>
            <a:off x="11664196" y="3990425"/>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3" name="TextBox 12"/>
          <p:cNvSpPr txBox="1"/>
          <p:nvPr/>
        </p:nvSpPr>
        <p:spPr>
          <a:xfrm>
            <a:off x="2473716" y="3952787"/>
            <a:ext cx="88820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استمع بلطف</a:t>
            </a:r>
            <a:endParaRPr lang="en-US" sz="2200" b="1" dirty="0">
              <a:latin typeface="Sakkal Majalla" panose="02000000000000000000" pitchFamily="2" charset="-78"/>
              <a:cs typeface="Sakkal Majalla" panose="02000000000000000000" pitchFamily="2" charset="-78"/>
            </a:endParaRPr>
          </a:p>
        </p:txBody>
      </p:sp>
      <p:sp>
        <p:nvSpPr>
          <p:cNvPr id="14" name="TextBox 13"/>
          <p:cNvSpPr txBox="1"/>
          <p:nvPr/>
        </p:nvSpPr>
        <p:spPr>
          <a:xfrm>
            <a:off x="1844624" y="4477125"/>
            <a:ext cx="9511184" cy="3200876"/>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dirty="0">
                <a:latin typeface="Sakkal Majalla" panose="02000000000000000000" pitchFamily="2" charset="-78"/>
                <a:cs typeface="Sakkal Majalla" panose="02000000000000000000" pitchFamily="2" charset="-78"/>
              </a:rPr>
              <a:t>الأشخاص الذين يكونون غاضبين غالبًا ما يرغبون في أن يعرف الجميع كيف يشعرون، وبعضهم قد يصرخ ويتهجم بكلامه. كضابط، يجب عليك الاستماع بعناية وفعالية. ليس هناك حاجة لاتخاذ أي إجراءات إضافية إذا لم يشكل الشخص تهديدًا.</a:t>
            </a:r>
          </a:p>
          <a:p>
            <a:pPr algn="r"/>
            <a:endParaRPr lang="ar-SA" dirty="0">
              <a:latin typeface="Sakkal Majalla" panose="02000000000000000000" pitchFamily="2" charset="-78"/>
              <a:cs typeface="Sakkal Majalla" panose="02000000000000000000" pitchFamily="2" charset="-78"/>
            </a:endParaRPr>
          </a:p>
          <a:p>
            <a:pPr algn="r"/>
            <a:r>
              <a:rPr lang="ar-SA" dirty="0">
                <a:latin typeface="Sakkal Majalla" panose="02000000000000000000" pitchFamily="2" charset="-78"/>
                <a:cs typeface="Sakkal Majalla" panose="02000000000000000000" pitchFamily="2" charset="-78"/>
              </a:rPr>
              <a:t>ستوفر لك انفعالات الشخص مزيدًا من المعلومات حول الحادث. عندما يعرف الآخرون أنك تهتم بما لديهم للقول، قد يساعدك الاستماع الفعَّال أيضًا في التخفيف من التوتر. هدف تهدئة النزاع هو الحفاظ على السلام وفهم الوضع.</a:t>
            </a:r>
          </a:p>
          <a:p>
            <a:pPr algn="r"/>
            <a:endParaRPr lang="ar-SA" dirty="0">
              <a:latin typeface="Sakkal Majalla" panose="02000000000000000000" pitchFamily="2" charset="-78"/>
              <a:cs typeface="Sakkal Majalla" panose="02000000000000000000" pitchFamily="2" charset="-78"/>
            </a:endParaRPr>
          </a:p>
          <a:p>
            <a:pPr algn="r"/>
            <a:r>
              <a:rPr lang="ar-SA" dirty="0">
                <a:latin typeface="Sakkal Majalla" panose="02000000000000000000" pitchFamily="2" charset="-78"/>
                <a:cs typeface="Sakkal Majalla" panose="02000000000000000000" pitchFamily="2" charset="-78"/>
              </a:rPr>
              <a:t>خاصية مهمة أخرى لضابط الأمن هي التعاطف. لفهم أفضل كيف يشعر شخص ما، ضع نفسك في مكانه واحترم مشاعره.</a:t>
            </a:r>
            <a:endParaRPr lang="en-US" dirty="0">
              <a:latin typeface="Sakkal Majalla" panose="02000000000000000000" pitchFamily="2" charset="-78"/>
              <a:cs typeface="Sakkal Majalla" panose="02000000000000000000" pitchFamily="2" charset="-78"/>
            </a:endParaRPr>
          </a:p>
        </p:txBody>
      </p:sp>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824760" y="4142704"/>
            <a:ext cx="457200" cy="457200"/>
          </a:xfrm>
          <a:prstGeom prst="rect">
            <a:avLst/>
          </a:prstGeom>
        </p:spPr>
      </p:pic>
      <p:sp>
        <p:nvSpPr>
          <p:cNvPr id="15" name="TextBox 14"/>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6" name="TextBox 15">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حل النزاعات</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8" name="Group 17"/>
          <p:cNvGrpSpPr/>
          <p:nvPr/>
        </p:nvGrpSpPr>
        <p:grpSpPr>
          <a:xfrm>
            <a:off x="14369660" y="1929679"/>
            <a:ext cx="2809211" cy="0"/>
            <a:chOff x="1216222" y="6141141"/>
            <a:chExt cx="2809211" cy="0"/>
          </a:xfrm>
        </p:grpSpPr>
        <p:cxnSp>
          <p:nvCxnSpPr>
            <p:cNvPr id="19" name="Straight Connector 18"/>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0" name="Straight Connector 19"/>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1" name="Straight Connector 20"/>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151858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3101199" y="2639665"/>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9" name="Round Diagonal Corner Rectangle 8"/>
          <p:cNvSpPr/>
          <p:nvPr/>
        </p:nvSpPr>
        <p:spPr>
          <a:xfrm>
            <a:off x="13101199" y="3084402"/>
            <a:ext cx="4077672" cy="5717437"/>
          </a:xfrm>
          <a:prstGeom prst="round2DiagRect">
            <a:avLst/>
          </a:prstGeom>
          <a:blipFill>
            <a:blip r:embed="rId2"/>
            <a:srcRect/>
            <a:stretch>
              <a:fillRect l="-29195" r="-81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2" name="Oval 11"/>
          <p:cNvSpPr/>
          <p:nvPr/>
        </p:nvSpPr>
        <p:spPr>
          <a:xfrm>
            <a:off x="11664196" y="2677303"/>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3" name="TextBox 12"/>
          <p:cNvSpPr txBox="1"/>
          <p:nvPr/>
        </p:nvSpPr>
        <p:spPr>
          <a:xfrm>
            <a:off x="2473716" y="2639665"/>
            <a:ext cx="88820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الوضوح في التواصل</a:t>
            </a:r>
            <a:endParaRPr lang="en-US" sz="2200" b="1" dirty="0">
              <a:latin typeface="Sakkal Majalla" panose="02000000000000000000" pitchFamily="2" charset="-78"/>
              <a:cs typeface="Sakkal Majalla" panose="02000000000000000000" pitchFamily="2" charset="-78"/>
            </a:endParaRPr>
          </a:p>
        </p:txBody>
      </p:sp>
      <p:sp>
        <p:nvSpPr>
          <p:cNvPr id="14" name="TextBox 13"/>
          <p:cNvSpPr txBox="1"/>
          <p:nvPr/>
        </p:nvSpPr>
        <p:spPr>
          <a:xfrm>
            <a:off x="2473715" y="3164003"/>
            <a:ext cx="8882093" cy="3600986"/>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dirty="0">
                <a:latin typeface="Sakkal Majalla" panose="02000000000000000000" pitchFamily="2" charset="-78"/>
                <a:cs typeface="Sakkal Majalla" panose="02000000000000000000" pitchFamily="2" charset="-78"/>
              </a:rPr>
              <a:t>التواصل أمر أساسي في أي حالة، بما في ذلك حل النزاعات. يجب على الضباط التحدث بوضوح والانتباه إلى كل جزء من ما يقولونه، بما في ذلك النبرة ولغة الجسد، ليظهروا أنهم ليسوا تهديدًا، ويتحدثون بهدوء ويبتعدون عن الشخص الغاضب.</a:t>
            </a:r>
          </a:p>
          <a:p>
            <a:pPr algn="r"/>
            <a:endParaRPr lang="ar-SA" dirty="0">
              <a:latin typeface="Sakkal Majalla" panose="02000000000000000000" pitchFamily="2" charset="-78"/>
              <a:cs typeface="Sakkal Majalla" panose="02000000000000000000" pitchFamily="2" charset="-78"/>
            </a:endParaRPr>
          </a:p>
          <a:p>
            <a:pPr algn="r"/>
            <a:r>
              <a:rPr lang="ar-SA" dirty="0">
                <a:latin typeface="Sakkal Majalla" panose="02000000000000000000" pitchFamily="2" charset="-78"/>
                <a:cs typeface="Sakkal Majalla" panose="02000000000000000000" pitchFamily="2" charset="-78"/>
              </a:rPr>
              <a:t>تأكد من طلب توضيح للحصول على فهم أفضل للوضع. إذا حدثت أي انقطاعات، كن هادئًا وحاول استئناف الأمر من حيث توقفت. يمكنك أيضًا التفاعل مع الشخص من خلال طرح استفسارات مختصرة ومفتوحة. تذكر أن تبقى هادئًا ومركزًا.</a:t>
            </a:r>
          </a:p>
          <a:p>
            <a:pPr algn="r"/>
            <a:endParaRPr lang="ar-SA" dirty="0">
              <a:latin typeface="Sakkal Majalla" panose="02000000000000000000" pitchFamily="2" charset="-78"/>
              <a:cs typeface="Sakkal Majalla" panose="02000000000000000000" pitchFamily="2" charset="-78"/>
            </a:endParaRPr>
          </a:p>
          <a:p>
            <a:pPr algn="r"/>
            <a:r>
              <a:rPr lang="ar-SA" dirty="0">
                <a:latin typeface="Sakkal Majalla" panose="02000000000000000000" pitchFamily="2" charset="-78"/>
                <a:cs typeface="Sakkal Majalla" panose="02000000000000000000" pitchFamily="2" charset="-78"/>
              </a:rPr>
              <a:t>تهدئة النزاع تتعلق بحل الحوادث دون اللجوء إلى القوة الزائدة. قد تظهر احترامًا للشخص الغاضب من خلال الاعتذار لمساعدتهم في التهدئة وإعادة التفكير في المشكلة.</a:t>
            </a:r>
            <a:endParaRPr lang="en-US" dirty="0">
              <a:latin typeface="Sakkal Majalla" panose="02000000000000000000" pitchFamily="2" charset="-78"/>
              <a:cs typeface="Sakkal Majalla" panose="02000000000000000000" pitchFamily="2" charset="-78"/>
            </a:endParaRPr>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824760" y="2837867"/>
            <a:ext cx="457200" cy="457200"/>
          </a:xfrm>
          <a:prstGeom prst="rect">
            <a:avLst/>
          </a:prstGeom>
        </p:spPr>
      </p:pic>
      <p:sp>
        <p:nvSpPr>
          <p:cNvPr id="21" name="TextBox 20"/>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2" name="TextBox 21">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حل النزاعات</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3" name="Group 22"/>
          <p:cNvGrpSpPr/>
          <p:nvPr/>
        </p:nvGrpSpPr>
        <p:grpSpPr>
          <a:xfrm>
            <a:off x="14369660" y="1929679"/>
            <a:ext cx="2809211" cy="0"/>
            <a:chOff x="1216222" y="6141141"/>
            <a:chExt cx="2809211" cy="0"/>
          </a:xfrm>
        </p:grpSpPr>
        <p:cxnSp>
          <p:nvCxnSpPr>
            <p:cNvPr id="24" name="Straight Connector 23"/>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5" name="Straight Connector 24"/>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6" name="Straight Connector 25"/>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21741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3101199" y="2639665"/>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9" name="Round Diagonal Corner Rectangle 8"/>
          <p:cNvSpPr/>
          <p:nvPr/>
        </p:nvSpPr>
        <p:spPr>
          <a:xfrm>
            <a:off x="13101199" y="3084402"/>
            <a:ext cx="4077672" cy="5717437"/>
          </a:xfrm>
          <a:prstGeom prst="round2DiagRect">
            <a:avLst/>
          </a:prstGeom>
          <a:blipFill>
            <a:blip r:embed="rId2"/>
            <a:srcRect/>
            <a:stretch>
              <a:fillRect l="-55160" r="-551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2" name="Oval 11"/>
          <p:cNvSpPr/>
          <p:nvPr/>
        </p:nvSpPr>
        <p:spPr>
          <a:xfrm>
            <a:off x="11664196" y="2677303"/>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3" name="TextBox 12"/>
          <p:cNvSpPr txBox="1"/>
          <p:nvPr/>
        </p:nvSpPr>
        <p:spPr>
          <a:xfrm>
            <a:off x="2473716" y="2639665"/>
            <a:ext cx="88820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تقديم اقتراح</a:t>
            </a:r>
            <a:endParaRPr lang="en-US" sz="2200" b="1" dirty="0">
              <a:latin typeface="Sakkal Majalla" panose="02000000000000000000" pitchFamily="2" charset="-78"/>
              <a:cs typeface="Sakkal Majalla" panose="02000000000000000000" pitchFamily="2" charset="-78"/>
            </a:endParaRPr>
          </a:p>
        </p:txBody>
      </p:sp>
      <p:sp>
        <p:nvSpPr>
          <p:cNvPr id="14" name="TextBox 13"/>
          <p:cNvSpPr txBox="1"/>
          <p:nvPr/>
        </p:nvSpPr>
        <p:spPr>
          <a:xfrm>
            <a:off x="2753300" y="3164003"/>
            <a:ext cx="8602508" cy="3600986"/>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dirty="0">
                <a:latin typeface="Sakkal Majalla" panose="02000000000000000000" pitchFamily="2" charset="-78"/>
                <a:cs typeface="Sakkal Majalla" panose="02000000000000000000" pitchFamily="2" charset="-78"/>
              </a:rPr>
              <a:t>الخطوة النهائية في تهدئة النزاع هي تحديد أفضل استراتيجية لتخفيف التوتر. يجب أيضًا على ضباط الأمن التأكد من عدم وقوع إصابات خلال العملية. يمكنك اقتراح العمل مع الأفراد المضطربين للتغلب على مقاومتهم لسماع وجهات نظرك.</a:t>
            </a:r>
          </a:p>
          <a:p>
            <a:pPr algn="r"/>
            <a:endParaRPr lang="ar-SA" dirty="0">
              <a:latin typeface="Sakkal Majalla" panose="02000000000000000000" pitchFamily="2" charset="-78"/>
              <a:cs typeface="Sakkal Majalla" panose="02000000000000000000" pitchFamily="2" charset="-78"/>
            </a:endParaRPr>
          </a:p>
          <a:p>
            <a:pPr algn="r"/>
            <a:r>
              <a:rPr lang="ar-SA" dirty="0">
                <a:latin typeface="Sakkal Majalla" panose="02000000000000000000" pitchFamily="2" charset="-78"/>
                <a:cs typeface="Sakkal Majalla" panose="02000000000000000000" pitchFamily="2" charset="-78"/>
              </a:rPr>
              <a:t>الأوامر والمطالبات في معظم الحالات لن تلقى قبولًا من الشخص العاطفي. الطريقة الأفضل هي تقديم اقتراح وإعلامهم بأنك على استعداد لسماع احتياجاتهم.</a:t>
            </a:r>
          </a:p>
          <a:p>
            <a:pPr algn="r"/>
            <a:endParaRPr lang="ar-SA" dirty="0">
              <a:latin typeface="Sakkal Majalla" panose="02000000000000000000" pitchFamily="2" charset="-78"/>
              <a:cs typeface="Sakkal Majalla" panose="02000000000000000000" pitchFamily="2" charset="-78"/>
            </a:endParaRPr>
          </a:p>
          <a:p>
            <a:pPr algn="r"/>
            <a:r>
              <a:rPr lang="ar-SA" dirty="0">
                <a:latin typeface="Sakkal Majalla" panose="02000000000000000000" pitchFamily="2" charset="-78"/>
                <a:cs typeface="Sakkal Majalla" panose="02000000000000000000" pitchFamily="2" charset="-78"/>
              </a:rPr>
              <a:t>على سبيل المثال، يمكنك أن تسأل الشخص ما إذا كان يرغب في التحدث معك أو مع ضابط آخر بدلاً من ذلك. من خلال مثل هذه الخيارات، يمكنك التعرف على أهداف المعتدي والوصول إلى تسوية مناسبة.</a:t>
            </a:r>
            <a:endParaRPr lang="en-US" dirty="0">
              <a:latin typeface="Sakkal Majalla" panose="02000000000000000000" pitchFamily="2" charset="-78"/>
              <a:cs typeface="Sakkal Majalla" panose="02000000000000000000" pitchFamily="2" charset="-78"/>
            </a:endParaRPr>
          </a:p>
        </p:txBody>
      </p:sp>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824760" y="2855802"/>
            <a:ext cx="457200" cy="457200"/>
          </a:xfrm>
          <a:prstGeom prst="rect">
            <a:avLst/>
          </a:prstGeom>
        </p:spPr>
      </p:pic>
      <p:sp>
        <p:nvSpPr>
          <p:cNvPr id="15" name="TextBox 14"/>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7" name="TextBox 16">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حل النزاعات</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8" name="Group 17"/>
          <p:cNvGrpSpPr/>
          <p:nvPr/>
        </p:nvGrpSpPr>
        <p:grpSpPr>
          <a:xfrm>
            <a:off x="14369660" y="1929679"/>
            <a:ext cx="2809211" cy="0"/>
            <a:chOff x="1216222" y="6141141"/>
            <a:chExt cx="2809211" cy="0"/>
          </a:xfrm>
        </p:grpSpPr>
        <p:cxnSp>
          <p:nvCxnSpPr>
            <p:cNvPr id="19" name="Straight Connector 18"/>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0" name="Straight Connector 19"/>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1" name="Straight Connector 20"/>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124013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05852"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6" name="Rounded Rectangle 15"/>
          <p:cNvSpPr/>
          <p:nvPr/>
        </p:nvSpPr>
        <p:spPr>
          <a:xfrm>
            <a:off x="762000" y="2436395"/>
            <a:ext cx="5903495" cy="6142094"/>
          </a:xfrm>
          <a:prstGeom prst="roundRect">
            <a:avLst>
              <a:gd name="adj" fmla="val 7700"/>
            </a:avLst>
          </a:prstGeom>
          <a:blipFill>
            <a:blip r:embed="rId2"/>
            <a:srcRect/>
            <a:stretch>
              <a:fillRect l="-12814" r="-432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7" name="TextBox 16"/>
          <p:cNvSpPr txBox="1"/>
          <p:nvPr/>
        </p:nvSpPr>
        <p:spPr>
          <a:xfrm>
            <a:off x="8133347" y="2895600"/>
            <a:ext cx="9231406" cy="2646878"/>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dirty="0">
                <a:latin typeface="Sakkal Majalla" panose="02000000000000000000" pitchFamily="2" charset="-78"/>
                <a:cs typeface="Sakkal Majalla" panose="02000000000000000000" pitchFamily="2" charset="-78"/>
              </a:rPr>
              <a:t>من الأفضل اكتشاف طرق لتفريق العدوانية في أي مكان إذا كان ذلك ممكنًا، لتجنب تحول هذه اللقاءات إلى مواقف معادية. يجب أن يكون لدى مشرفي الأبواب استعداد مع ردود مُعدة مسبقًا على مصادر النزاع الشائعة.</a:t>
            </a:r>
          </a:p>
          <a:p>
            <a:pPr algn="r"/>
            <a:endParaRPr lang="ar-SA" dirty="0">
              <a:latin typeface="Sakkal Majalla" panose="02000000000000000000" pitchFamily="2" charset="-78"/>
              <a:cs typeface="Sakkal Majalla" panose="02000000000000000000" pitchFamily="2" charset="-78"/>
            </a:endParaRPr>
          </a:p>
          <a:p>
            <a:pPr algn="r"/>
            <a:r>
              <a:rPr lang="ar-SA" dirty="0">
                <a:latin typeface="Sakkal Majalla" panose="02000000000000000000" pitchFamily="2" charset="-78"/>
                <a:cs typeface="Sakkal Majalla" panose="02000000000000000000" pitchFamily="2" charset="-78"/>
              </a:rPr>
              <a:t>سوف تتمكن من أداء عمل أفضل إذا كنت واثقًا من فهمك لسياسات المنزل وأجزاء القانون ذات الصلة بالمؤسسة التي تعمل لها. علاوة على ذلك، يمكن أن يساعد وجود إجابات على شكاوى الناس وتبرير للسياسات التي قد لا يفهمونها أو يوافقون عليها في حل النزاعات المحتملة قبل أن تتصاعد.</a:t>
            </a:r>
            <a:endParaRPr lang="en-US" dirty="0">
              <a:latin typeface="Sakkal Majalla" panose="02000000000000000000" pitchFamily="2" charset="-78"/>
              <a:cs typeface="Sakkal Majalla" panose="02000000000000000000" pitchFamily="2" charset="-78"/>
            </a:endParaRPr>
          </a:p>
        </p:txBody>
      </p:sp>
      <p:sp>
        <p:nvSpPr>
          <p:cNvPr id="11" name="TextBox 10"/>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 name="TextBox 11">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نزع فتيل الصراع</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3" name="Group 12"/>
          <p:cNvGrpSpPr/>
          <p:nvPr/>
        </p:nvGrpSpPr>
        <p:grpSpPr>
          <a:xfrm>
            <a:off x="14369660" y="1929679"/>
            <a:ext cx="2809211" cy="0"/>
            <a:chOff x="1216222" y="6141141"/>
            <a:chExt cx="2809211" cy="0"/>
          </a:xfrm>
        </p:grpSpPr>
        <p:cxnSp>
          <p:nvCxnSpPr>
            <p:cNvPr id="14" name="Straight Connector 13"/>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8" name="Straight Connector 17"/>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9" name="Straight Connector 18"/>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357821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05852"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3" name="Rounded Rectangle 22"/>
          <p:cNvSpPr/>
          <p:nvPr/>
        </p:nvSpPr>
        <p:spPr>
          <a:xfrm>
            <a:off x="762000" y="2436395"/>
            <a:ext cx="5903495" cy="6142094"/>
          </a:xfrm>
          <a:prstGeom prst="roundRect">
            <a:avLst>
              <a:gd name="adj" fmla="val 7700"/>
            </a:avLst>
          </a:prstGeom>
          <a:blipFill>
            <a:blip r:embed="rId2"/>
            <a:srcRect/>
            <a:stretch>
              <a:fillRect l="-74193" t="1" r="-28031" b="-295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7" name="TextBox 16"/>
          <p:cNvSpPr txBox="1"/>
          <p:nvPr/>
        </p:nvSpPr>
        <p:spPr>
          <a:xfrm>
            <a:off x="7191876" y="3840703"/>
            <a:ext cx="10172877" cy="1769715"/>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dirty="0">
                <a:latin typeface="Sakkal Majalla" panose="02000000000000000000" pitchFamily="2" charset="-78"/>
                <a:cs typeface="Sakkal Majalla" panose="02000000000000000000" pitchFamily="2" charset="-78"/>
              </a:rPr>
              <a:t>الصراع يكون في معظم الأحيان ذو جانبين. فكر في دورك في الصراع. في النزاع، من السلوك البشري الطبيعي محاولة الدفاع عن النفس أو حمايتها. يمكن أن يؤدي هذا إلى الرغبة في إثبات خطأ الشخص الآخر، بدلاً من التفكير في الدور الذي تلعبه في المشكلة.</a:t>
            </a:r>
          </a:p>
          <a:p>
            <a:pPr algn="r"/>
            <a:r>
              <a:rPr lang="ar-SA" dirty="0">
                <a:latin typeface="Sakkal Majalla" panose="02000000000000000000" pitchFamily="2" charset="-78"/>
                <a:cs typeface="Sakkal Majalla" panose="02000000000000000000" pitchFamily="2" charset="-78"/>
              </a:rPr>
              <a:t>عندما تهدأ عواطفك، حاول أن تنظر إلى الصراع من خلال عيون شخص غريب. حاول تحديد مصدر الحقيقي للمشكلة. اجبر نفسك على الانفصال لتستطيع خفض حراستك ومحاولة فهم وجهة نظر الشخص الآخر.</a:t>
            </a:r>
            <a:endParaRPr lang="en-US" dirty="0">
              <a:latin typeface="Sakkal Majalla" panose="02000000000000000000" pitchFamily="2" charset="-78"/>
              <a:cs typeface="Sakkal Majalla" panose="02000000000000000000" pitchFamily="2" charset="-78"/>
            </a:endParaRPr>
          </a:p>
        </p:txBody>
      </p:sp>
      <p:sp>
        <p:nvSpPr>
          <p:cNvPr id="11" name="Parallelogram 10"/>
          <p:cNvSpPr/>
          <p:nvPr/>
        </p:nvSpPr>
        <p:spPr>
          <a:xfrm>
            <a:off x="13118967" y="3058616"/>
            <a:ext cx="5825611" cy="655578"/>
          </a:xfrm>
          <a:prstGeom prst="parallelogram">
            <a:avLst>
              <a:gd name="adj" fmla="val 63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 name="TextBox 11"/>
          <p:cNvSpPr txBox="1"/>
          <p:nvPr/>
        </p:nvSpPr>
        <p:spPr>
          <a:xfrm>
            <a:off x="13620750" y="3096716"/>
            <a:ext cx="3744003"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2200" b="1" dirty="0">
                <a:solidFill>
                  <a:schemeClr val="bg1"/>
                </a:solidFill>
                <a:latin typeface="Sakkal Majalla" panose="02000000000000000000" pitchFamily="2" charset="-78"/>
                <a:cs typeface="Sakkal Majalla" panose="02000000000000000000" pitchFamily="2" charset="-78"/>
              </a:rPr>
              <a:t>اضبط وجهة نظرك</a:t>
            </a:r>
            <a:endParaRPr lang="en-US" sz="2200" b="1" dirty="0">
              <a:solidFill>
                <a:schemeClr val="bg1"/>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4" name="TextBox 13">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نزع فتيل الصراع</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8" name="Group 17"/>
          <p:cNvGrpSpPr/>
          <p:nvPr/>
        </p:nvGrpSpPr>
        <p:grpSpPr>
          <a:xfrm>
            <a:off x="14369660" y="1929679"/>
            <a:ext cx="2809211" cy="0"/>
            <a:chOff x="1216222" y="6141141"/>
            <a:chExt cx="2809211" cy="0"/>
          </a:xfrm>
        </p:grpSpPr>
        <p:cxnSp>
          <p:nvCxnSpPr>
            <p:cNvPr id="19" name="Straight Connector 18"/>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0" name="Straight Connector 19"/>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1" name="Straight Connector 20"/>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50722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05852"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6" name="Rounded Rectangle 25"/>
          <p:cNvSpPr/>
          <p:nvPr/>
        </p:nvSpPr>
        <p:spPr>
          <a:xfrm>
            <a:off x="762000" y="2436395"/>
            <a:ext cx="5903495" cy="6142094"/>
          </a:xfrm>
          <a:prstGeom prst="roundRect">
            <a:avLst>
              <a:gd name="adj" fmla="val 7700"/>
            </a:avLst>
          </a:prstGeom>
          <a:blipFill>
            <a:blip r:embed="rId2"/>
            <a:srcRect/>
            <a:stretch>
              <a:fillRect l="-28358" r="-332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7" name="TextBox 16"/>
          <p:cNvSpPr txBox="1"/>
          <p:nvPr/>
        </p:nvSpPr>
        <p:spPr>
          <a:xfrm>
            <a:off x="7191876" y="3840703"/>
            <a:ext cx="10172877" cy="89255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dirty="0">
                <a:latin typeface="Sakkal Majalla" panose="02000000000000000000" pitchFamily="2" charset="-78"/>
                <a:cs typeface="Sakkal Majalla" panose="02000000000000000000" pitchFamily="2" charset="-78"/>
              </a:rPr>
              <a:t>الغفران هو عنصر أساسي في التواصل. لن تكون هناك تسوية إذا لم تتعامل مع هذا الاتفاق بالعقلية التي ترغب في مسامحتها. في بعض الأحيان نقاوم ، يغفر لنا لأنه يشعر وكأننا نتخلى عن السلطة ، لكن مسامحتنا قرار حيوي في حل النزاعات.</a:t>
            </a:r>
            <a:endParaRPr lang="en-US" dirty="0">
              <a:latin typeface="Sakkal Majalla" panose="02000000000000000000" pitchFamily="2" charset="-78"/>
              <a:cs typeface="Sakkal Majalla" panose="02000000000000000000" pitchFamily="2" charset="-78"/>
            </a:endParaRPr>
          </a:p>
        </p:txBody>
      </p:sp>
      <p:sp>
        <p:nvSpPr>
          <p:cNvPr id="11" name="Parallelogram 10"/>
          <p:cNvSpPr/>
          <p:nvPr/>
        </p:nvSpPr>
        <p:spPr>
          <a:xfrm>
            <a:off x="13195417" y="3058616"/>
            <a:ext cx="5825611" cy="655578"/>
          </a:xfrm>
          <a:prstGeom prst="parallelogram">
            <a:avLst>
              <a:gd name="adj" fmla="val 63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 name="TextBox 11"/>
          <p:cNvSpPr txBox="1"/>
          <p:nvPr/>
        </p:nvSpPr>
        <p:spPr>
          <a:xfrm>
            <a:off x="13620750" y="3096716"/>
            <a:ext cx="3744003"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2200" b="1" dirty="0">
                <a:solidFill>
                  <a:schemeClr val="bg1"/>
                </a:solidFill>
                <a:latin typeface="Sakkal Majalla" panose="02000000000000000000" pitchFamily="2" charset="-78"/>
                <a:cs typeface="Sakkal Majalla" panose="02000000000000000000" pitchFamily="2" charset="-78"/>
              </a:rPr>
              <a:t>كن مستعدا للتسامح</a:t>
            </a:r>
            <a:endParaRPr lang="en-US" sz="2200" b="1" dirty="0">
              <a:solidFill>
                <a:schemeClr val="bg1"/>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7191876" y="7097251"/>
            <a:ext cx="10172877" cy="89255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dirty="0">
                <a:latin typeface="Sakkal Majalla" panose="02000000000000000000" pitchFamily="2" charset="-78"/>
                <a:cs typeface="Sakkal Majalla" panose="02000000000000000000" pitchFamily="2" charset="-78"/>
              </a:rPr>
              <a:t>إذا كنت تريد حقا أن تتأذى ، فتجنب إلقاء اللوم على الآخرين. اتبع نهج حل المشكلات للنزاع. بدلا من إثبات نقطة ، تحدث عن الحل. لا تنشغل بالدفاع عن وجهة نظرك.</a:t>
            </a:r>
            <a:endParaRPr lang="en-US" dirty="0">
              <a:latin typeface="Sakkal Majalla" panose="02000000000000000000" pitchFamily="2" charset="-78"/>
              <a:cs typeface="Sakkal Majalla" panose="02000000000000000000" pitchFamily="2" charset="-78"/>
            </a:endParaRPr>
          </a:p>
        </p:txBody>
      </p:sp>
      <p:sp>
        <p:nvSpPr>
          <p:cNvPr id="14" name="Parallelogram 13"/>
          <p:cNvSpPr/>
          <p:nvPr/>
        </p:nvSpPr>
        <p:spPr>
          <a:xfrm>
            <a:off x="11699491" y="6315164"/>
            <a:ext cx="7321537" cy="655578"/>
          </a:xfrm>
          <a:prstGeom prst="parallelogram">
            <a:avLst>
              <a:gd name="adj" fmla="val 63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8" name="TextBox 17"/>
          <p:cNvSpPr txBox="1"/>
          <p:nvPr/>
        </p:nvSpPr>
        <p:spPr>
          <a:xfrm>
            <a:off x="12164929" y="6353264"/>
            <a:ext cx="5199824"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2200" b="1" dirty="0">
                <a:solidFill>
                  <a:schemeClr val="bg1"/>
                </a:solidFill>
                <a:latin typeface="Sakkal Majalla" panose="02000000000000000000" pitchFamily="2" charset="-78"/>
                <a:cs typeface="Sakkal Majalla" panose="02000000000000000000" pitchFamily="2" charset="-78"/>
              </a:rPr>
              <a:t>استهداف المشكلة، وليس الشخص</a:t>
            </a:r>
            <a:endParaRPr lang="en-US" sz="2200" b="1" dirty="0">
              <a:solidFill>
                <a:schemeClr val="bg1"/>
              </a:solidFill>
              <a:latin typeface="Sakkal Majalla" panose="02000000000000000000" pitchFamily="2" charset="-78"/>
              <a:cs typeface="Sakkal Majalla" panose="02000000000000000000" pitchFamily="2" charset="-78"/>
            </a:endParaRPr>
          </a:p>
        </p:txBody>
      </p:sp>
      <p:sp>
        <p:nvSpPr>
          <p:cNvPr id="19" name="TextBox 18"/>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0" name="TextBox 19">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نزع فتيل الصراع</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1" name="Group 20"/>
          <p:cNvGrpSpPr/>
          <p:nvPr/>
        </p:nvGrpSpPr>
        <p:grpSpPr>
          <a:xfrm>
            <a:off x="14369660" y="1929679"/>
            <a:ext cx="2809211" cy="0"/>
            <a:chOff x="1216222" y="6141141"/>
            <a:chExt cx="2809211" cy="0"/>
          </a:xfrm>
        </p:grpSpPr>
        <p:cxnSp>
          <p:nvCxnSpPr>
            <p:cNvPr id="22" name="Straight Connector 21"/>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3" name="Straight Connector 22"/>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4" name="Straight Connector 23"/>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73438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05852"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3" name="Rounded Rectangle 22"/>
          <p:cNvSpPr/>
          <p:nvPr/>
        </p:nvSpPr>
        <p:spPr>
          <a:xfrm>
            <a:off x="762000" y="2436395"/>
            <a:ext cx="5903495" cy="6142094"/>
          </a:xfrm>
          <a:prstGeom prst="roundRect">
            <a:avLst>
              <a:gd name="adj" fmla="val 7700"/>
            </a:avLst>
          </a:prstGeom>
          <a:blipFill>
            <a:blip r:embed="rId2"/>
            <a:srcRect/>
            <a:stretch>
              <a:fillRect l="-28358" r="-332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7" name="TextBox 16"/>
          <p:cNvSpPr txBox="1"/>
          <p:nvPr/>
        </p:nvSpPr>
        <p:spPr>
          <a:xfrm>
            <a:off x="8395033" y="4049251"/>
            <a:ext cx="8969720" cy="129266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dirty="0">
                <a:latin typeface="Sakkal Majalla" panose="02000000000000000000" pitchFamily="2" charset="-78"/>
                <a:cs typeface="Sakkal Majalla" panose="02000000000000000000" pitchFamily="2" charset="-78"/>
              </a:rPr>
              <a:t>الاعتذار هو طريقة قيمة للغاية وغير مستغلة بشكل كبير للمضي قدمًا بعد خلاف. الاعتذار الصادق لا يعني دائمًا الاعتراف بالخطأ أو الاستسلام، ولكنه يمكن أن يعني أنك آسف لأن التواصل أصبح مواجهًا. يمكن أن تكون الاعتذارات زر إعادة ضبط بعد النزاع، مما يسمح لكما بالمضي قدمًا. عندما تدرك دورك في الصراع، الاعتذار - سيشعر بالراحة وسيعني الكثير.</a:t>
            </a:r>
            <a:endParaRPr lang="en-US" dirty="0">
              <a:latin typeface="Sakkal Majalla" panose="02000000000000000000" pitchFamily="2" charset="-78"/>
              <a:cs typeface="Sakkal Majalla" panose="02000000000000000000" pitchFamily="2" charset="-78"/>
            </a:endParaRPr>
          </a:p>
        </p:txBody>
      </p:sp>
      <p:sp>
        <p:nvSpPr>
          <p:cNvPr id="11" name="Parallelogram 10"/>
          <p:cNvSpPr/>
          <p:nvPr/>
        </p:nvSpPr>
        <p:spPr>
          <a:xfrm>
            <a:off x="12233790" y="3058616"/>
            <a:ext cx="6583600" cy="655578"/>
          </a:xfrm>
          <a:prstGeom prst="parallelogram">
            <a:avLst>
              <a:gd name="adj" fmla="val 63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 name="TextBox 11"/>
          <p:cNvSpPr txBox="1"/>
          <p:nvPr/>
        </p:nvSpPr>
        <p:spPr>
          <a:xfrm>
            <a:off x="12405561" y="3096716"/>
            <a:ext cx="49591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2200" b="1" dirty="0">
                <a:solidFill>
                  <a:schemeClr val="bg1"/>
                </a:solidFill>
                <a:latin typeface="Sakkal Majalla" panose="02000000000000000000" pitchFamily="2" charset="-78"/>
                <a:cs typeface="Sakkal Majalla" panose="02000000000000000000" pitchFamily="2" charset="-78"/>
              </a:rPr>
              <a:t>الخطوة الأخيرة هي الاعتذار</a:t>
            </a:r>
            <a:endParaRPr lang="en-US" sz="2200" b="1" dirty="0">
              <a:solidFill>
                <a:schemeClr val="bg1"/>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4" name="TextBox 13">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نزع فتيل الصراع</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8" name="Group 17"/>
          <p:cNvGrpSpPr/>
          <p:nvPr/>
        </p:nvGrpSpPr>
        <p:grpSpPr>
          <a:xfrm>
            <a:off x="14369660" y="1929679"/>
            <a:ext cx="2809211" cy="0"/>
            <a:chOff x="1216222" y="6141141"/>
            <a:chExt cx="2809211" cy="0"/>
          </a:xfrm>
        </p:grpSpPr>
        <p:cxnSp>
          <p:nvCxnSpPr>
            <p:cNvPr id="19" name="Straight Connector 18"/>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0" name="Straight Connector 19"/>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1" name="Straight Connector 20"/>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15749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149235" y="5578099"/>
            <a:ext cx="7215518" cy="1172629"/>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1800" b="1" dirty="0">
                <a:latin typeface="Sakkal Majalla" panose="02000000000000000000" pitchFamily="2" charset="-78"/>
                <a:cs typeface="Sakkal Majalla" panose="02000000000000000000" pitchFamily="2" charset="-78"/>
              </a:rPr>
              <a:t>وتتمثل الوظيفة الأساسية للأمن الخاص في حماية الأشخاص والممتلكات. قد تواجه أماكن العمل أحيانا مواقف صعبة قد تؤدي إلى العنف. في ظل هذه الظروف ، تحتاج إلى أفراد يمكنهم تخفيف حدة الصراع بسرعة.</a:t>
            </a:r>
            <a:endParaRPr lang="en-US" sz="1800" dirty="0">
              <a:latin typeface="Sakkal Majalla" panose="02000000000000000000" pitchFamily="2" charset="-78"/>
              <a:cs typeface="Sakkal Majalla" panose="02000000000000000000" pitchFamily="2" charset="-78"/>
            </a:endParaRPr>
          </a:p>
        </p:txBody>
      </p:sp>
      <p:sp>
        <p:nvSpPr>
          <p:cNvPr id="59" name="TextBox 58"/>
          <p:cNvSpPr txBox="1"/>
          <p:nvPr/>
        </p:nvSpPr>
        <p:spPr>
          <a:xfrm>
            <a:off x="10149235" y="7568574"/>
            <a:ext cx="7215518" cy="1172629"/>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1800" b="1" dirty="0">
                <a:latin typeface="Sakkal Majalla" panose="02000000000000000000" pitchFamily="2" charset="-78"/>
                <a:cs typeface="Sakkal Majalla" panose="02000000000000000000" pitchFamily="2" charset="-78"/>
              </a:rPr>
              <a:t>حل النزاعات هو أحد المهارات العديدة التي يجب أن يتمتع بها حارس الأمن من أجل القيام بعمله بشكل صحيح. تعتبر الاقتراحات والأساليب التالية ضرورية للحراس وكذلك المشرفين والمديرين لتنفيذ استراتيجيات التصعيد بشكل صحيح.</a:t>
            </a:r>
            <a:endParaRPr lang="en-US" sz="1800" dirty="0">
              <a:latin typeface="Sakkal Majalla" panose="02000000000000000000" pitchFamily="2" charset="-78"/>
              <a:cs typeface="Sakkal Majalla" panose="02000000000000000000" pitchFamily="2" charset="-78"/>
            </a:endParaRPr>
          </a:p>
        </p:txBody>
      </p:sp>
      <p:grpSp>
        <p:nvGrpSpPr>
          <p:cNvPr id="9" name="Group 8"/>
          <p:cNvGrpSpPr/>
          <p:nvPr/>
        </p:nvGrpSpPr>
        <p:grpSpPr>
          <a:xfrm>
            <a:off x="11486148" y="2647427"/>
            <a:ext cx="6801852" cy="2611321"/>
            <a:chOff x="-11486149" y="2647427"/>
            <a:chExt cx="6801853" cy="2611321"/>
          </a:xfrm>
        </p:grpSpPr>
        <p:sp>
          <p:nvSpPr>
            <p:cNvPr id="123" name="Round Diagonal Corner Rectangle 122"/>
            <p:cNvSpPr/>
            <p:nvPr/>
          </p:nvSpPr>
          <p:spPr>
            <a:xfrm>
              <a:off x="-11486149" y="2647427"/>
              <a:ext cx="6801853" cy="2166584"/>
            </a:xfrm>
            <a:prstGeom prst="round2DiagRect">
              <a:avLst>
                <a:gd name="adj1" fmla="val 36011"/>
                <a:gd name="adj2" fmla="val 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4" name="Round Diagonal Corner Rectangle 123"/>
            <p:cNvSpPr/>
            <p:nvPr/>
          </p:nvSpPr>
          <p:spPr>
            <a:xfrm>
              <a:off x="-11486149" y="3092164"/>
              <a:ext cx="6801853" cy="2166584"/>
            </a:xfrm>
            <a:prstGeom prst="round2DiagRect">
              <a:avLst>
                <a:gd name="adj1" fmla="val 34252"/>
                <a:gd name="adj2" fmla="val 0"/>
              </a:avLst>
            </a:prstGeom>
            <a:blipFill>
              <a:blip r:embed="rId2"/>
              <a:srcRect/>
              <a:stretch>
                <a:fillRect t="-48786" b="-605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grpSp>
      <p:sp>
        <p:nvSpPr>
          <p:cNvPr id="50" name="TextBox 49"/>
          <p:cNvSpPr txBox="1"/>
          <p:nvPr/>
        </p:nvSpPr>
        <p:spPr>
          <a:xfrm>
            <a:off x="15616771" y="487046"/>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Module 4</a:t>
            </a:r>
          </a:p>
        </p:txBody>
      </p:sp>
      <p:sp>
        <p:nvSpPr>
          <p:cNvPr id="51" name="TextBox 50">
            <a:extLst>
              <a:ext uri="{FF2B5EF4-FFF2-40B4-BE49-F238E27FC236}">
                <a16:creationId xmlns:a16="http://schemas.microsoft.com/office/drawing/2014/main" id="{FB3E5A25-4AF3-4118-AB45-067CCEC910B6}"/>
              </a:ext>
            </a:extLst>
          </p:cNvPr>
          <p:cNvSpPr txBox="1"/>
          <p:nvPr/>
        </p:nvSpPr>
        <p:spPr>
          <a:xfrm>
            <a:off x="11839074" y="997223"/>
            <a:ext cx="5525679"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مقدمة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52" name="Group 51"/>
          <p:cNvGrpSpPr/>
          <p:nvPr/>
        </p:nvGrpSpPr>
        <p:grpSpPr>
          <a:xfrm>
            <a:off x="14369660" y="1929679"/>
            <a:ext cx="2809211" cy="0"/>
            <a:chOff x="1216222" y="6141141"/>
            <a:chExt cx="2809211" cy="0"/>
          </a:xfrm>
        </p:grpSpPr>
        <p:cxnSp>
          <p:nvCxnSpPr>
            <p:cNvPr id="53" name="Straight Connector 52"/>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54" name="Straight Connector 53"/>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55" name="Straight Connector 54"/>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58" name="TextBox 57"/>
          <p:cNvSpPr txBox="1"/>
          <p:nvPr/>
        </p:nvSpPr>
        <p:spPr>
          <a:xfrm>
            <a:off x="2423782" y="2708464"/>
            <a:ext cx="7215518" cy="45243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1800" dirty="0">
                <a:latin typeface="Sakkal Majalla" panose="02000000000000000000" pitchFamily="2" charset="-78"/>
                <a:cs typeface="Sakkal Majalla" panose="02000000000000000000" pitchFamily="2" charset="-78"/>
              </a:rPr>
              <a:t>في هذه الوحدة سوف تتعلم الأساليب المختلفة لإدارة الصراع لصناعة الأمن الخاصة.</a:t>
            </a:r>
            <a:endParaRPr lang="en-US" sz="1800" dirty="0">
              <a:latin typeface="Sakkal Majalla" panose="02000000000000000000" pitchFamily="2" charset="-78"/>
              <a:cs typeface="Sakkal Majalla" panose="02000000000000000000" pitchFamily="2" charset="-78"/>
            </a:endParaRPr>
          </a:p>
        </p:txBody>
      </p:sp>
      <p:sp>
        <p:nvSpPr>
          <p:cNvPr id="62" name="TextBox 61"/>
          <p:cNvSpPr txBox="1"/>
          <p:nvPr/>
        </p:nvSpPr>
        <p:spPr>
          <a:xfrm>
            <a:off x="2089087" y="3768497"/>
            <a:ext cx="7550213" cy="45243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1800" b="1" dirty="0">
                <a:latin typeface="Sakkal Majalla" panose="02000000000000000000" pitchFamily="2" charset="-78"/>
                <a:cs typeface="Sakkal Majalla" panose="02000000000000000000" pitchFamily="2" charset="-78"/>
              </a:rPr>
              <a:t>بنهاية هذه الوحدة ، يجب أن تكون قادرا على:</a:t>
            </a:r>
            <a:endParaRPr lang="en-US" sz="1800" b="1" dirty="0">
              <a:latin typeface="Sakkal Majalla" panose="02000000000000000000" pitchFamily="2" charset="-78"/>
              <a:cs typeface="Sakkal Majalla" panose="02000000000000000000" pitchFamily="2" charset="-78"/>
            </a:endParaRPr>
          </a:p>
        </p:txBody>
      </p:sp>
      <p:sp>
        <p:nvSpPr>
          <p:cNvPr id="89" name="TextBox 88"/>
          <p:cNvSpPr txBox="1"/>
          <p:nvPr/>
        </p:nvSpPr>
        <p:spPr>
          <a:xfrm>
            <a:off x="8247654" y="4640041"/>
            <a:ext cx="896346" cy="455766"/>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01</a:t>
            </a:r>
          </a:p>
        </p:txBody>
      </p:sp>
      <p:sp>
        <p:nvSpPr>
          <p:cNvPr id="90" name="TextBox 89"/>
          <p:cNvSpPr txBox="1"/>
          <p:nvPr/>
        </p:nvSpPr>
        <p:spPr>
          <a:xfrm>
            <a:off x="1609122" y="4563841"/>
            <a:ext cx="6496198"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توضيح أهمية التواصل الإيجابي والبناء لتقليل الصراع.</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91" name="TextBox 90"/>
          <p:cNvSpPr txBox="1"/>
          <p:nvPr/>
        </p:nvSpPr>
        <p:spPr>
          <a:xfrm>
            <a:off x="8247654" y="5427576"/>
            <a:ext cx="896346" cy="455766"/>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02</a:t>
            </a:r>
          </a:p>
        </p:txBody>
      </p:sp>
      <p:sp>
        <p:nvSpPr>
          <p:cNvPr id="92" name="TextBox 91"/>
          <p:cNvSpPr txBox="1"/>
          <p:nvPr/>
        </p:nvSpPr>
        <p:spPr>
          <a:xfrm>
            <a:off x="2405851" y="5376255"/>
            <a:ext cx="5699469"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التعرف على أهمية تشريعات أصحاب العمل المتعلقة بالنزاع.</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93" name="Group 92"/>
          <p:cNvGrpSpPr/>
          <p:nvPr/>
        </p:nvGrpSpPr>
        <p:grpSpPr>
          <a:xfrm>
            <a:off x="9314931" y="4698939"/>
            <a:ext cx="328980" cy="328980"/>
            <a:chOff x="370824" y="2919414"/>
            <a:chExt cx="605202" cy="605202"/>
          </a:xfrm>
        </p:grpSpPr>
        <p:sp>
          <p:nvSpPr>
            <p:cNvPr id="94" name="Oval 93"/>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95" name="Oval 94"/>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grpSp>
        <p:nvGrpSpPr>
          <p:cNvPr id="96" name="Group 95"/>
          <p:cNvGrpSpPr/>
          <p:nvPr/>
        </p:nvGrpSpPr>
        <p:grpSpPr>
          <a:xfrm>
            <a:off x="9314931" y="5490969"/>
            <a:ext cx="328980" cy="328980"/>
            <a:chOff x="370824" y="2919414"/>
            <a:chExt cx="605202" cy="605202"/>
          </a:xfrm>
        </p:grpSpPr>
        <p:sp>
          <p:nvSpPr>
            <p:cNvPr id="97" name="Oval 96"/>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98" name="Oval 97"/>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sp>
        <p:nvSpPr>
          <p:cNvPr id="99" name="TextBox 98"/>
          <p:cNvSpPr txBox="1"/>
          <p:nvPr/>
        </p:nvSpPr>
        <p:spPr>
          <a:xfrm>
            <a:off x="8247654" y="6251563"/>
            <a:ext cx="896346" cy="455766"/>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03</a:t>
            </a:r>
          </a:p>
        </p:txBody>
      </p:sp>
      <p:sp>
        <p:nvSpPr>
          <p:cNvPr id="100" name="TextBox 99"/>
          <p:cNvSpPr txBox="1"/>
          <p:nvPr/>
        </p:nvSpPr>
        <p:spPr>
          <a:xfrm>
            <a:off x="2313713" y="6276442"/>
            <a:ext cx="5791607"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تحديد تقنيات مختلفة لخفض التصعيد.</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01" name="Group 100"/>
          <p:cNvGrpSpPr/>
          <p:nvPr/>
        </p:nvGrpSpPr>
        <p:grpSpPr>
          <a:xfrm>
            <a:off x="9314931" y="6314956"/>
            <a:ext cx="328980" cy="328980"/>
            <a:chOff x="370824" y="2919414"/>
            <a:chExt cx="605202" cy="605202"/>
          </a:xfrm>
        </p:grpSpPr>
        <p:sp>
          <p:nvSpPr>
            <p:cNvPr id="102" name="Oval 101"/>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03" name="Oval 102"/>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sp>
        <p:nvSpPr>
          <p:cNvPr id="104" name="TextBox 103"/>
          <p:cNvSpPr txBox="1"/>
          <p:nvPr/>
        </p:nvSpPr>
        <p:spPr>
          <a:xfrm>
            <a:off x="8247654" y="7023129"/>
            <a:ext cx="896346" cy="455766"/>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04</a:t>
            </a:r>
          </a:p>
        </p:txBody>
      </p:sp>
      <p:sp>
        <p:nvSpPr>
          <p:cNvPr id="105" name="TextBox 104"/>
          <p:cNvSpPr txBox="1"/>
          <p:nvPr/>
        </p:nvSpPr>
        <p:spPr>
          <a:xfrm>
            <a:off x="1977226" y="7048008"/>
            <a:ext cx="6128094"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التأكيد على الطرق المختلفة لحل النزاعات.</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06" name="Group 105"/>
          <p:cNvGrpSpPr/>
          <p:nvPr/>
        </p:nvGrpSpPr>
        <p:grpSpPr>
          <a:xfrm>
            <a:off x="9314931" y="7086522"/>
            <a:ext cx="328980" cy="328980"/>
            <a:chOff x="370824" y="2919414"/>
            <a:chExt cx="605202" cy="605202"/>
          </a:xfrm>
        </p:grpSpPr>
        <p:sp>
          <p:nvSpPr>
            <p:cNvPr id="107" name="Oval 106"/>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08" name="Oval 107"/>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cxnSp>
        <p:nvCxnSpPr>
          <p:cNvPr id="109" name="Straight Connector 108"/>
          <p:cNvCxnSpPr/>
          <p:nvPr/>
        </p:nvCxnSpPr>
        <p:spPr>
          <a:xfrm>
            <a:off x="2320115" y="5255623"/>
            <a:ext cx="57852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20115" y="6079610"/>
            <a:ext cx="57852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20115" y="6851176"/>
            <a:ext cx="57852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8247654" y="7860826"/>
            <a:ext cx="896346" cy="452432"/>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05</a:t>
            </a:r>
          </a:p>
        </p:txBody>
      </p:sp>
      <p:sp>
        <p:nvSpPr>
          <p:cNvPr id="113" name="TextBox 112"/>
          <p:cNvSpPr txBox="1"/>
          <p:nvPr/>
        </p:nvSpPr>
        <p:spPr>
          <a:xfrm>
            <a:off x="1977226" y="7885705"/>
            <a:ext cx="6128094"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التأكيد على الطرق المختلفة لنزع فتيل الصراع.</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25" name="Group 124"/>
          <p:cNvGrpSpPr/>
          <p:nvPr/>
        </p:nvGrpSpPr>
        <p:grpSpPr>
          <a:xfrm>
            <a:off x="9314931" y="7924219"/>
            <a:ext cx="328980" cy="328980"/>
            <a:chOff x="370824" y="2919414"/>
            <a:chExt cx="605202" cy="605202"/>
          </a:xfrm>
        </p:grpSpPr>
        <p:sp>
          <p:nvSpPr>
            <p:cNvPr id="126" name="Oval 125"/>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7" name="Oval 126"/>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cxnSp>
        <p:nvCxnSpPr>
          <p:cNvPr id="128" name="Straight Connector 127"/>
          <p:cNvCxnSpPr/>
          <p:nvPr/>
        </p:nvCxnSpPr>
        <p:spPr>
          <a:xfrm>
            <a:off x="2320115" y="7688873"/>
            <a:ext cx="57852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8247654" y="8649084"/>
            <a:ext cx="896346" cy="452432"/>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06</a:t>
            </a:r>
          </a:p>
        </p:txBody>
      </p:sp>
      <p:sp>
        <p:nvSpPr>
          <p:cNvPr id="130" name="TextBox 129"/>
          <p:cNvSpPr txBox="1"/>
          <p:nvPr/>
        </p:nvSpPr>
        <p:spPr>
          <a:xfrm>
            <a:off x="1977226" y="8597763"/>
            <a:ext cx="6128094" cy="397032"/>
          </a:xfrm>
          <a:prstGeom prst="rect">
            <a:avLst/>
          </a:prstGeom>
          <a:noFill/>
        </p:spPr>
        <p:txBody>
          <a:bodyPr wrap="square" rtlCol="0">
            <a:spAutoFit/>
          </a:bodyPr>
          <a:lstStyle/>
          <a:p>
            <a:pPr algn="r">
              <a:lnSpc>
                <a:spcPct val="110000"/>
              </a:lnSpc>
              <a:buSzPct val="200000"/>
            </a:pPr>
            <a:r>
              <a:rPr lang="ar-SA"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التعرف على مهارات الاتصال وحل النزاعات لمشرفي الأبواب.</a:t>
            </a:r>
            <a:endParaRPr lang="en-US"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31" name="Group 130"/>
          <p:cNvGrpSpPr/>
          <p:nvPr/>
        </p:nvGrpSpPr>
        <p:grpSpPr>
          <a:xfrm>
            <a:off x="9314931" y="8712477"/>
            <a:ext cx="328980" cy="328980"/>
            <a:chOff x="370824" y="2919414"/>
            <a:chExt cx="605202" cy="605202"/>
          </a:xfrm>
        </p:grpSpPr>
        <p:sp>
          <p:nvSpPr>
            <p:cNvPr id="132" name="Oval 131"/>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33" name="Oval 132"/>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cxnSp>
        <p:nvCxnSpPr>
          <p:cNvPr id="134" name="Straight Connector 133"/>
          <p:cNvCxnSpPr/>
          <p:nvPr/>
        </p:nvCxnSpPr>
        <p:spPr>
          <a:xfrm>
            <a:off x="2320115" y="8477131"/>
            <a:ext cx="57852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32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3E5A25-4AF3-4118-AB45-067CCEC910B6}"/>
              </a:ext>
            </a:extLst>
          </p:cNvPr>
          <p:cNvSpPr txBox="1"/>
          <p:nvPr/>
        </p:nvSpPr>
        <p:spPr>
          <a:xfrm>
            <a:off x="5956635" y="997223"/>
            <a:ext cx="11408118"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مهارات الاتصال وحل النزاعات لمشرفي الأبواب</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5" name="Group 4"/>
          <p:cNvGrpSpPr/>
          <p:nvPr/>
        </p:nvGrpSpPr>
        <p:grpSpPr>
          <a:xfrm>
            <a:off x="14369660" y="2596106"/>
            <a:ext cx="2809211" cy="0"/>
            <a:chOff x="1216222" y="6141141"/>
            <a:chExt cx="2809211" cy="0"/>
          </a:xfrm>
        </p:grpSpPr>
        <p:cxnSp>
          <p:nvCxnSpPr>
            <p:cNvPr id="6" name="Straight Connector 5"/>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7" name="Straight Connector 6"/>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8" name="Straight Connector 7"/>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12" name="TextBox 11"/>
          <p:cNvSpPr txBox="1"/>
          <p:nvPr/>
        </p:nvSpPr>
        <p:spPr>
          <a:xfrm>
            <a:off x="1407517" y="3450969"/>
            <a:ext cx="11007067" cy="4216539"/>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العمل كموظف أمن يضعك في العديد من المواقف المواجهة. في مثل هذه الحالة، السؤال الذي ستسعى إليه على الأرجح هو "كيفية الهروب من هذا النزاع." هذه الأنواع من الظروف ليست نادرة بالنسبة لأولئك الذين يعملون في مهنة الأمن، خاصة أولئك الذين يعملون كمراقبي أبواب أو حراس أمن.</a:t>
            </a:r>
          </a:p>
          <a:p>
            <a:pPr algn="r">
              <a:spcAft>
                <a:spcPts val="1800"/>
              </a:spcAft>
            </a:pPr>
            <a:endParaRPr lang="ar-SA" dirty="0">
              <a:latin typeface="Sakkal Majalla" panose="02000000000000000000" pitchFamily="2" charset="-78"/>
              <a:cs typeface="Sakkal Majalla" panose="02000000000000000000" pitchFamily="2" charset="-78"/>
            </a:endParaRPr>
          </a:p>
          <a:p>
            <a:pPr algn="r">
              <a:spcAft>
                <a:spcPts val="1800"/>
              </a:spcAft>
            </a:pPr>
            <a:r>
              <a:rPr lang="ar-SA" dirty="0">
                <a:latin typeface="Sakkal Majalla" panose="02000000000000000000" pitchFamily="2" charset="-78"/>
                <a:cs typeface="Sakkal Majalla" panose="02000000000000000000" pitchFamily="2" charset="-78"/>
              </a:rPr>
              <a:t>إذا كنت قد كنت في مثل هذه الحالة، فستعلم أن القوة الخام ليست التي تعمل، بل القدرة على التعامل مع النزاع والاتصال. بشكل فعال.</a:t>
            </a:r>
          </a:p>
          <a:p>
            <a:pPr algn="r">
              <a:spcAft>
                <a:spcPts val="1800"/>
              </a:spcAft>
            </a:pPr>
            <a:endParaRPr lang="ar-SA" dirty="0">
              <a:latin typeface="Sakkal Majalla" panose="02000000000000000000" pitchFamily="2" charset="-78"/>
              <a:cs typeface="Sakkal Majalla" panose="02000000000000000000" pitchFamily="2" charset="-78"/>
            </a:endParaRPr>
          </a:p>
          <a:p>
            <a:pPr algn="r">
              <a:spcAft>
                <a:spcPts val="1800"/>
              </a:spcAft>
            </a:pPr>
            <a:r>
              <a:rPr lang="ar-SA" dirty="0">
                <a:latin typeface="Sakkal Majalla" panose="02000000000000000000" pitchFamily="2" charset="-78"/>
                <a:cs typeface="Sakkal Majalla" panose="02000000000000000000" pitchFamily="2" charset="-78"/>
              </a:rPr>
              <a:t>تتطور وظائف ومسؤوليات مراقب الأبواب بالتزامن مع مرور الوقت. قبل بضعة عقود، كانت كلمة مراقب الأبواب تستحضر صورة رجال مسلحين فائقي الذكورة في عقولنا. ومع ذلك، يتضمن كون مراقب الأبواب الآن أكثر من مجرد الحفاظ على الأمن البدني. يريد أصحاب العمل في الوقت الحاضر أن يكون أمنهم مستجيبين سريعًا للحوادث ومديرين لسيناريوهات الأزمات المحتملة.</a:t>
            </a:r>
            <a:endParaRPr lang="en-US" dirty="0">
              <a:latin typeface="Sakkal Majalla" panose="02000000000000000000" pitchFamily="2" charset="-78"/>
              <a:cs typeface="Sakkal Majalla" panose="02000000000000000000" pitchFamily="2" charset="-78"/>
            </a:endParaRPr>
          </a:p>
        </p:txBody>
      </p:sp>
      <p:sp>
        <p:nvSpPr>
          <p:cNvPr id="20" name="Round Diagonal Corner Rectangle 19"/>
          <p:cNvSpPr/>
          <p:nvPr/>
        </p:nvSpPr>
        <p:spPr>
          <a:xfrm>
            <a:off x="13154539" y="3088844"/>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1" name="Round Diagonal Corner Rectangle 20"/>
          <p:cNvSpPr/>
          <p:nvPr/>
        </p:nvSpPr>
        <p:spPr>
          <a:xfrm>
            <a:off x="13154539" y="3533581"/>
            <a:ext cx="4077672" cy="5717437"/>
          </a:xfrm>
          <a:prstGeom prst="round2DiagRect">
            <a:avLst/>
          </a:prstGeom>
          <a:blipFill>
            <a:blip r:embed="rId2"/>
            <a:srcRect/>
            <a:stretch>
              <a:fillRect l="-31960" r="-831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1" name="TextBox 10"/>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16985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07517" y="3322632"/>
            <a:ext cx="11007067" cy="4216539"/>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مهارات التواصل الفعّالة لها قيمة كبيرة في مهنة الأمن. تتضمن مهارة التواصل الفعّال أكثر من مجرد القدرة على الكلام. إنها مكونة من جزئين: الكلام والاستماع. وفقًا لقول قديم، فقط الشخص الذي يستمع جيدًا يمكن أن يصبح متحدثًا عظيمًا.</a:t>
            </a:r>
          </a:p>
          <a:p>
            <a:pPr algn="r">
              <a:spcAft>
                <a:spcPts val="1800"/>
              </a:spcAft>
            </a:pPr>
            <a:endParaRPr lang="ar-SA" dirty="0">
              <a:latin typeface="Sakkal Majalla" panose="02000000000000000000" pitchFamily="2" charset="-78"/>
              <a:cs typeface="Sakkal Majalla" panose="02000000000000000000" pitchFamily="2" charset="-78"/>
            </a:endParaRPr>
          </a:p>
          <a:p>
            <a:pPr algn="r">
              <a:spcAft>
                <a:spcPts val="1800"/>
              </a:spcAft>
            </a:pPr>
            <a:r>
              <a:rPr lang="ar-SA" dirty="0">
                <a:latin typeface="Sakkal Majalla" panose="02000000000000000000" pitchFamily="2" charset="-78"/>
                <a:cs typeface="Sakkal Majalla" panose="02000000000000000000" pitchFamily="2" charset="-78"/>
              </a:rPr>
              <a:t>يجب أن تكون واضحًا حول ما تريد قوله لتكون متواصلاً ناجحًا. يجب أن يقدم تواصلك رسالة واضحة للمستلم. يجب أن تكون رسالتك دقيقة وحساسة للحفاظ على مشاركة المستمع في المحادثة دون إثارة الالتباس أو الإزعاج لديهم. كن دقيقًا ومختصرًا. ستعزز التواصل بشكل كبير فرصك في حل المواقف الأكثر توترًا بنجاح مما كنت تتوقع.</a:t>
            </a:r>
          </a:p>
          <a:p>
            <a:pPr algn="r">
              <a:spcAft>
                <a:spcPts val="1800"/>
              </a:spcAft>
            </a:pPr>
            <a:endParaRPr lang="ar-SA" dirty="0">
              <a:latin typeface="Sakkal Majalla" panose="02000000000000000000" pitchFamily="2" charset="-78"/>
              <a:cs typeface="Sakkal Majalla" panose="02000000000000000000" pitchFamily="2" charset="-78"/>
            </a:endParaRPr>
          </a:p>
          <a:p>
            <a:pPr algn="r">
              <a:spcAft>
                <a:spcPts val="1800"/>
              </a:spcAft>
            </a:pPr>
            <a:r>
              <a:rPr lang="ar-SA" dirty="0">
                <a:latin typeface="Sakkal Majalla" panose="02000000000000000000" pitchFamily="2" charset="-78"/>
                <a:cs typeface="Sakkal Majalla" panose="02000000000000000000" pitchFamily="2" charset="-78"/>
              </a:rPr>
              <a:t>لكي تكون مستمعًا جيدًا، يجب ألا تقاطع المتحدث أو تحكم عليه. إذا كنت تمتلك مهارات تواصل جيدة، فستلاحظ كم ستكون مفيدة لمهامك كمراقب أبواب.</a:t>
            </a:r>
            <a:endParaRPr lang="en-US" dirty="0">
              <a:latin typeface="Sakkal Majalla" panose="02000000000000000000" pitchFamily="2" charset="-78"/>
              <a:cs typeface="Sakkal Majalla" panose="02000000000000000000" pitchFamily="2" charset="-78"/>
            </a:endParaRPr>
          </a:p>
        </p:txBody>
      </p:sp>
      <p:sp>
        <p:nvSpPr>
          <p:cNvPr id="20" name="Round Diagonal Corner Rectangle 19"/>
          <p:cNvSpPr/>
          <p:nvPr/>
        </p:nvSpPr>
        <p:spPr>
          <a:xfrm>
            <a:off x="13101199" y="3088844"/>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1" name="Round Diagonal Corner Rectangle 20"/>
          <p:cNvSpPr/>
          <p:nvPr/>
        </p:nvSpPr>
        <p:spPr>
          <a:xfrm>
            <a:off x="13101199" y="3533581"/>
            <a:ext cx="4077672" cy="5717437"/>
          </a:xfrm>
          <a:prstGeom prst="round2DiagRect">
            <a:avLst/>
          </a:prstGeom>
          <a:blipFill>
            <a:blip r:embed="rId2"/>
            <a:srcRect/>
            <a:stretch>
              <a:fillRect t="-3490" b="-34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1" name="TextBox 10">
            <a:extLst>
              <a:ext uri="{FF2B5EF4-FFF2-40B4-BE49-F238E27FC236}">
                <a16:creationId xmlns:a16="http://schemas.microsoft.com/office/drawing/2014/main" id="{FB3E5A25-4AF3-4118-AB45-067CCEC910B6}"/>
              </a:ext>
            </a:extLst>
          </p:cNvPr>
          <p:cNvSpPr txBox="1"/>
          <p:nvPr/>
        </p:nvSpPr>
        <p:spPr>
          <a:xfrm>
            <a:off x="5956635" y="997223"/>
            <a:ext cx="11408118"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مهارات الاتصال وحل النزاعات لمشرفي الأبواب</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3" name="Group 12"/>
          <p:cNvGrpSpPr/>
          <p:nvPr/>
        </p:nvGrpSpPr>
        <p:grpSpPr>
          <a:xfrm>
            <a:off x="14369660" y="2596106"/>
            <a:ext cx="2809211" cy="0"/>
            <a:chOff x="1216222" y="6141141"/>
            <a:chExt cx="2809211" cy="0"/>
          </a:xfrm>
        </p:grpSpPr>
        <p:cxnSp>
          <p:nvCxnSpPr>
            <p:cNvPr id="14" name="Straight Connector 13"/>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5" name="Straight Connector 14"/>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6" name="Straight Connector 15"/>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17" name="TextBox 16"/>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378987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lelogram 10"/>
          <p:cNvSpPr/>
          <p:nvPr/>
        </p:nvSpPr>
        <p:spPr>
          <a:xfrm>
            <a:off x="1750396" y="3088844"/>
            <a:ext cx="12567305" cy="655578"/>
          </a:xfrm>
          <a:prstGeom prst="parallelogram">
            <a:avLst>
              <a:gd name="adj" fmla="val 63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3" name="TextBox 12"/>
          <p:cNvSpPr txBox="1"/>
          <p:nvPr/>
        </p:nvSpPr>
        <p:spPr>
          <a:xfrm>
            <a:off x="2141622" y="3126944"/>
            <a:ext cx="10493719"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2200" b="1" dirty="0">
                <a:solidFill>
                  <a:schemeClr val="bg1"/>
                </a:solidFill>
                <a:latin typeface="Sakkal Majalla" panose="02000000000000000000" pitchFamily="2" charset="-78"/>
                <a:cs typeface="Sakkal Majalla" panose="02000000000000000000" pitchFamily="2" charset="-78"/>
              </a:rPr>
              <a:t>إدارة الصراع بنجاح عند العمل كمشرف باب.</a:t>
            </a:r>
            <a:endParaRPr lang="en-US" sz="2200" b="1" dirty="0">
              <a:solidFill>
                <a:schemeClr val="bg1"/>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762000" y="3938610"/>
            <a:ext cx="11873341" cy="4216539"/>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كعضو في فريق الأمن في الشركة، ليست مهمتك فقط مراقبة الأمور، بل يجب أيضًا أن تكون مستعدًا لأي سيناريوهات صراعية. لإدارة حالة النزاع المحتملة، يجب عليك أن تكون على علم بكل حادثة قد تتسبب في مشكلة في المنشأة التي تشرف عليها. بمجرد تحديد حالة النزاع المحتملة، يمكنك المضي قدمًا في تقييم وتقليل خطر الصراع.</a:t>
            </a:r>
          </a:p>
          <a:p>
            <a:pPr algn="r">
              <a:spcAft>
                <a:spcPts val="1800"/>
              </a:spcAft>
            </a:pPr>
            <a:endParaRPr lang="ar-SA" dirty="0">
              <a:latin typeface="Sakkal Majalla" panose="02000000000000000000" pitchFamily="2" charset="-78"/>
              <a:cs typeface="Sakkal Majalla" panose="02000000000000000000" pitchFamily="2" charset="-78"/>
            </a:endParaRPr>
          </a:p>
          <a:p>
            <a:pPr algn="r">
              <a:spcAft>
                <a:spcPts val="1800"/>
              </a:spcAft>
            </a:pPr>
            <a:r>
              <a:rPr lang="ar-SA" dirty="0">
                <a:latin typeface="Sakkal Majalla" panose="02000000000000000000" pitchFamily="2" charset="-78"/>
                <a:cs typeface="Sakkal Majalla" panose="02000000000000000000" pitchFamily="2" charset="-78"/>
              </a:rPr>
              <a:t>الكفاءة في التواصل هي السلاح الأول في مخزنك لمنع الخلافات. يمكن للتواصل الإيجابي والبناء مساعدتك في منع 9 من كل 10 حالات نزاع. لإقناع وتفكيك مثل هذا السيناريو، يجب أن تعرف أولاً الجوانب المختلفة التي يمكن أن تحول دون حدوث النزاع أو تثيره في هذا الوضع المحدد.</a:t>
            </a:r>
          </a:p>
          <a:p>
            <a:pPr algn="r">
              <a:spcAft>
                <a:spcPts val="1800"/>
              </a:spcAft>
            </a:pPr>
            <a:endParaRPr lang="ar-SA" dirty="0">
              <a:latin typeface="Sakkal Majalla" panose="02000000000000000000" pitchFamily="2" charset="-78"/>
              <a:cs typeface="Sakkal Majalla" panose="02000000000000000000" pitchFamily="2" charset="-78"/>
            </a:endParaRPr>
          </a:p>
          <a:p>
            <a:pPr algn="r">
              <a:spcAft>
                <a:spcPts val="1800"/>
              </a:spcAft>
            </a:pPr>
            <a:r>
              <a:rPr lang="ar-SA" dirty="0">
                <a:latin typeface="Sakkal Majalla" panose="02000000000000000000" pitchFamily="2" charset="-78"/>
                <a:cs typeface="Sakkal Majalla" panose="02000000000000000000" pitchFamily="2" charset="-78"/>
              </a:rPr>
              <a:t>بمجرد تحديد هذه النقاط الحرجة، ستكون قادرًا على منع معظم النزاعات، أو إذا حدثت، ستتمكن من تفريغها من خلال التدخل. كمراقب أبواب، قد تواجه أنواعًا متعددة من النزاعات مع العملاء أثناء تنفيذ سياسة الدخول والسياسات الأخرى المفروضة من قبل شركتك.</a:t>
            </a:r>
            <a:endParaRPr lang="en-US" dirty="0">
              <a:latin typeface="Sakkal Majalla" panose="02000000000000000000" pitchFamily="2" charset="-78"/>
              <a:cs typeface="Sakkal Majalla" panose="02000000000000000000" pitchFamily="2" charset="-78"/>
            </a:endParaRPr>
          </a:p>
        </p:txBody>
      </p:sp>
      <p:sp>
        <p:nvSpPr>
          <p:cNvPr id="20" name="Round Diagonal Corner Rectangle 19"/>
          <p:cNvSpPr/>
          <p:nvPr/>
        </p:nvSpPr>
        <p:spPr>
          <a:xfrm>
            <a:off x="13101199" y="3088844"/>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1" name="Round Diagonal Corner Rectangle 20"/>
          <p:cNvSpPr/>
          <p:nvPr/>
        </p:nvSpPr>
        <p:spPr>
          <a:xfrm>
            <a:off x="13101199" y="3533581"/>
            <a:ext cx="4077672" cy="5717437"/>
          </a:xfrm>
          <a:prstGeom prst="round2DiagRect">
            <a:avLst/>
          </a:prstGeom>
          <a:blipFill>
            <a:blip r:embed="rId2"/>
            <a:srcRect/>
            <a:stretch>
              <a:fillRect l="-75617" r="-347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4" name="TextBox 13">
            <a:extLst>
              <a:ext uri="{FF2B5EF4-FFF2-40B4-BE49-F238E27FC236}">
                <a16:creationId xmlns:a16="http://schemas.microsoft.com/office/drawing/2014/main" id="{FB3E5A25-4AF3-4118-AB45-067CCEC910B6}"/>
              </a:ext>
            </a:extLst>
          </p:cNvPr>
          <p:cNvSpPr txBox="1"/>
          <p:nvPr/>
        </p:nvSpPr>
        <p:spPr>
          <a:xfrm>
            <a:off x="5956635" y="997223"/>
            <a:ext cx="11408118"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مهارات الاتصال وحل النزاعات لمشرفي الأبواب</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5" name="Group 14"/>
          <p:cNvGrpSpPr/>
          <p:nvPr/>
        </p:nvGrpSpPr>
        <p:grpSpPr>
          <a:xfrm>
            <a:off x="14369660" y="2596106"/>
            <a:ext cx="2809211" cy="0"/>
            <a:chOff x="1216222" y="6141141"/>
            <a:chExt cx="2809211" cy="0"/>
          </a:xfrm>
        </p:grpSpPr>
        <p:cxnSp>
          <p:nvCxnSpPr>
            <p:cNvPr id="16" name="Straight Connector 15"/>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7" name="Straight Connector 16"/>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8" name="Straight Connector 17"/>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19" name="TextBox 18"/>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245770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flipH="1">
            <a:off x="0" y="-41203"/>
            <a:ext cx="7111208" cy="8656808"/>
            <a:chOff x="11176792" y="-41203"/>
            <a:chExt cx="7111208" cy="8656808"/>
          </a:xfrm>
        </p:grpSpPr>
        <p:sp>
          <p:nvSpPr>
            <p:cNvPr id="17" name="Freeform 6"/>
            <p:cNvSpPr>
              <a:spLocks/>
            </p:cNvSpPr>
            <p:nvPr/>
          </p:nvSpPr>
          <p:spPr bwMode="auto">
            <a:xfrm>
              <a:off x="14354627" y="7640070"/>
              <a:ext cx="1285183" cy="975535"/>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8" name="Freeform 6"/>
            <p:cNvSpPr>
              <a:spLocks/>
            </p:cNvSpPr>
            <p:nvPr/>
          </p:nvSpPr>
          <p:spPr bwMode="auto">
            <a:xfrm>
              <a:off x="11176792" y="3258980"/>
              <a:ext cx="6739446" cy="5115662"/>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rgbClr val="F3F5F7"/>
            </a:solidFill>
            <a:ln>
              <a:noFill/>
            </a:ln>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9" name="Freeform 5"/>
            <p:cNvSpPr>
              <a:spLocks/>
            </p:cNvSpPr>
            <p:nvPr/>
          </p:nvSpPr>
          <p:spPr bwMode="auto">
            <a:xfrm>
              <a:off x="11643793" y="-41203"/>
              <a:ext cx="5079911" cy="5356625"/>
            </a:xfrm>
            <a:custGeom>
              <a:avLst/>
              <a:gdLst>
                <a:gd name="T0" fmla="*/ 2974 w 2974"/>
                <a:gd name="T1" fmla="*/ 2262 h 3136"/>
                <a:gd name="T2" fmla="*/ 2863 w 2974"/>
                <a:gd name="T3" fmla="*/ 2416 h 3136"/>
                <a:gd name="T4" fmla="*/ 2326 w 2974"/>
                <a:gd name="T5" fmla="*/ 3136 h 3136"/>
                <a:gd name="T6" fmla="*/ 1795 w 2974"/>
                <a:gd name="T7" fmla="*/ 2416 h 3136"/>
                <a:gd name="T8" fmla="*/ 1684 w 2974"/>
                <a:gd name="T9" fmla="*/ 2262 h 3136"/>
                <a:gd name="T10" fmla="*/ 0 w 2974"/>
                <a:gd name="T11" fmla="*/ 0 h 3136"/>
                <a:gd name="T12" fmla="*/ 1296 w 2974"/>
                <a:gd name="T13" fmla="*/ 0 h 3136"/>
                <a:gd name="T14" fmla="*/ 2326 w 2974"/>
                <a:gd name="T15" fmla="*/ 1388 h 3136"/>
                <a:gd name="T16" fmla="*/ 2512 w 2974"/>
                <a:gd name="T17" fmla="*/ 1637 h 3136"/>
                <a:gd name="T18" fmla="*/ 2974 w 2974"/>
                <a:gd name="T19" fmla="*/ 2262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4" h="3136">
                  <a:moveTo>
                    <a:pt x="2974" y="2262"/>
                  </a:moveTo>
                  <a:lnTo>
                    <a:pt x="2863" y="2416"/>
                  </a:lnTo>
                  <a:lnTo>
                    <a:pt x="2326" y="3136"/>
                  </a:lnTo>
                  <a:lnTo>
                    <a:pt x="1795" y="2416"/>
                  </a:lnTo>
                  <a:lnTo>
                    <a:pt x="1684" y="2262"/>
                  </a:lnTo>
                  <a:lnTo>
                    <a:pt x="0" y="0"/>
                  </a:lnTo>
                  <a:lnTo>
                    <a:pt x="1296" y="0"/>
                  </a:lnTo>
                  <a:lnTo>
                    <a:pt x="2326" y="1388"/>
                  </a:lnTo>
                  <a:lnTo>
                    <a:pt x="2512" y="1637"/>
                  </a:lnTo>
                  <a:lnTo>
                    <a:pt x="2974" y="2262"/>
                  </a:lnTo>
                  <a:close/>
                </a:path>
              </a:pathLst>
            </a:custGeom>
            <a:solidFill>
              <a:srgbClr val="F3F5F7"/>
            </a:solidFill>
            <a:ln>
              <a:noFill/>
            </a:ln>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20" name="Freeform 6"/>
            <p:cNvSpPr>
              <a:spLocks/>
            </p:cNvSpPr>
            <p:nvPr/>
          </p:nvSpPr>
          <p:spPr bwMode="auto">
            <a:xfrm>
              <a:off x="11548554" y="3258980"/>
              <a:ext cx="6739446" cy="5115662"/>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blipFill>
              <a:blip r:embed="rId2"/>
              <a:srcRect/>
              <a:stretch>
                <a:fillRect l="-6930" r="-69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grpSp>
      <p:sp>
        <p:nvSpPr>
          <p:cNvPr id="8" name="TextBox 7"/>
          <p:cNvSpPr txBox="1"/>
          <p:nvPr/>
        </p:nvSpPr>
        <p:spPr>
          <a:xfrm>
            <a:off x="7836741" y="3662389"/>
            <a:ext cx="9528012" cy="3508653"/>
          </a:xfrm>
          <a:prstGeom prst="rect">
            <a:avLst/>
          </a:prstGeom>
          <a:noFill/>
        </p:spPr>
        <p:txBody>
          <a:bodyPr wrap="square" rtlCol="0">
            <a:spAutoFit/>
          </a:bodyPr>
          <a:lstStyle>
            <a:defPPr>
              <a:defRPr lang="en-US"/>
            </a:defPPr>
            <a:lvl1pPr marL="285750" indent="-285750" algn="r" rtl="1">
              <a:lnSpc>
                <a:spcPct val="130000"/>
              </a:lnSpc>
              <a:spcAft>
                <a:spcPts val="1800"/>
              </a:spcAft>
              <a:buFont typeface="Wingdings" panose="05000000000000000000" pitchFamily="2" charset="2"/>
              <a:buBlip>
                <a:blip r:embed="rId3"/>
              </a:buBlip>
              <a:defRPr sz="2200">
                <a:solidFill>
                  <a:srgbClr val="272727"/>
                </a:solidFill>
                <a:latin typeface="Montserrat Medium" panose="00000600000000000000" pitchFamily="2" charset="0"/>
              </a:defRPr>
            </a:lvl1pPr>
          </a:lstStyle>
          <a:p>
            <a:pPr>
              <a:spcAft>
                <a:spcPts val="1200"/>
              </a:spcAft>
            </a:pPr>
            <a:r>
              <a:rPr lang="ar-SA" sz="2000" dirty="0">
                <a:latin typeface="Sakkal Majalla" panose="02000000000000000000" pitchFamily="2" charset="-78"/>
                <a:cs typeface="Sakkal Majalla" panose="02000000000000000000" pitchFamily="2" charset="-78"/>
              </a:rPr>
              <a:t>حل النزاعات هو أحد المهارات العديدة التي يجب أن يتمتع بها حارس الأمن من أجل القيام بعمله بشكل صحيح.
يجب أن يتعرف أعضاء الفرق الأمنية على هذه القواعد والتشريعات لأن تأثيرها لا يقتصر على مجموعة معينة من الواجبات أو الظروف.
يمكن أن تساعد تكتيكات خفض التصعيد أيضا ضباط الأمن الذين يتعين عليهم التعامل مع الأشخاص الذين لديهم مخاوف تتعلق بالصحة العقلية.
الهدف من خفض تصعيد الصراع هو الحفاظ على السلام وفهم الوضع.
تتطور وظائف ومسؤوليات مشرف الباب بالتزامن مع مرور الوقت.</a:t>
            </a:r>
            <a:endParaRPr lang="en-US" sz="2000" dirty="0">
              <a:latin typeface="Sakkal Majalla" panose="02000000000000000000" pitchFamily="2" charset="-78"/>
              <a:cs typeface="Sakkal Majalla" panose="02000000000000000000" pitchFamily="2" charset="-78"/>
            </a:endParaRPr>
          </a:p>
        </p:txBody>
      </p:sp>
      <p:grpSp>
        <p:nvGrpSpPr>
          <p:cNvPr id="9" name="Group 8"/>
          <p:cNvGrpSpPr/>
          <p:nvPr/>
        </p:nvGrpSpPr>
        <p:grpSpPr>
          <a:xfrm>
            <a:off x="16400543" y="2661141"/>
            <a:ext cx="778328" cy="778328"/>
            <a:chOff x="1167840" y="7565914"/>
            <a:chExt cx="778328" cy="778328"/>
          </a:xfrm>
        </p:grpSpPr>
        <p:sp>
          <p:nvSpPr>
            <p:cNvPr id="31" name="Oval 30"/>
            <p:cNvSpPr/>
            <p:nvPr/>
          </p:nvSpPr>
          <p:spPr>
            <a:xfrm>
              <a:off x="1167840" y="7565914"/>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32" name="Picture 3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28404" y="7672201"/>
              <a:ext cx="457200" cy="457200"/>
            </a:xfrm>
            <a:prstGeom prst="rect">
              <a:avLst/>
            </a:prstGeom>
          </p:spPr>
        </p:pic>
      </p:grpSp>
      <p:sp>
        <p:nvSpPr>
          <p:cNvPr id="21" name="TextBox 20"/>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2" name="TextBox 21">
            <a:extLst>
              <a:ext uri="{FF2B5EF4-FFF2-40B4-BE49-F238E27FC236}">
                <a16:creationId xmlns:a16="http://schemas.microsoft.com/office/drawing/2014/main" id="{FB3E5A25-4AF3-4118-AB45-067CCEC910B6}"/>
              </a:ext>
            </a:extLst>
          </p:cNvPr>
          <p:cNvSpPr txBox="1"/>
          <p:nvPr/>
        </p:nvSpPr>
        <p:spPr>
          <a:xfrm>
            <a:off x="8648700" y="997223"/>
            <a:ext cx="87160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أبرز نقاط الوحدة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3" name="Group 22"/>
          <p:cNvGrpSpPr/>
          <p:nvPr/>
        </p:nvGrpSpPr>
        <p:grpSpPr>
          <a:xfrm>
            <a:off x="14369660" y="1929679"/>
            <a:ext cx="2809211" cy="0"/>
            <a:chOff x="1216222" y="6141141"/>
            <a:chExt cx="2809211" cy="0"/>
          </a:xfrm>
        </p:grpSpPr>
        <p:cxnSp>
          <p:nvCxnSpPr>
            <p:cNvPr id="24" name="Straight Connector 23"/>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5" name="Straight Connector 24"/>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6" name="Straight Connector 25"/>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595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9556" y="-1"/>
            <a:ext cx="18307112" cy="8480492"/>
          </a:xfrm>
          <a:prstGeom prst="rect">
            <a:avLst/>
          </a:prstGeom>
          <a: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t="-23101" b="-231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4" name="Rectangle 23"/>
          <p:cNvSpPr/>
          <p:nvPr/>
        </p:nvSpPr>
        <p:spPr>
          <a:xfrm>
            <a:off x="-9556" y="0"/>
            <a:ext cx="18307112" cy="8899605"/>
          </a:xfrm>
          <a:prstGeom prst="rect">
            <a:avLst/>
          </a:prstGeom>
          <a:solidFill>
            <a:srgbClr val="0A0A0A">
              <a:alpha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5" name="Rectangle 24"/>
          <p:cNvSpPr/>
          <p:nvPr/>
        </p:nvSpPr>
        <p:spPr>
          <a:xfrm>
            <a:off x="0" y="8480492"/>
            <a:ext cx="18288000" cy="1825820"/>
          </a:xfrm>
          <a:prstGeom prst="rect">
            <a:avLst/>
          </a:prstGeom>
          <a:solidFill>
            <a:srgbClr val="27272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6" name="Rectangle 25"/>
          <p:cNvSpPr/>
          <p:nvPr/>
        </p:nvSpPr>
        <p:spPr>
          <a:xfrm>
            <a:off x="13266821" y="7523585"/>
            <a:ext cx="5021179" cy="956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7" name="TextBox 26">
            <a:extLst>
              <a:ext uri="{FF2B5EF4-FFF2-40B4-BE49-F238E27FC236}">
                <a16:creationId xmlns:a16="http://schemas.microsoft.com/office/drawing/2014/main" id="{FB3E5A25-4AF3-4118-AB45-067CCEC910B6}"/>
              </a:ext>
            </a:extLst>
          </p:cNvPr>
          <p:cNvSpPr txBox="1"/>
          <p:nvPr/>
        </p:nvSpPr>
        <p:spPr>
          <a:xfrm>
            <a:off x="14020800" y="7681393"/>
            <a:ext cx="2833731" cy="646331"/>
          </a:xfrm>
          <a:prstGeom prst="rect">
            <a:avLst/>
          </a:prstGeom>
          <a:noFill/>
        </p:spPr>
        <p:txBody>
          <a:bodyPr wrap="square" rtlCol="0">
            <a:spAutoFit/>
          </a:bodyPr>
          <a:lstStyle/>
          <a:p>
            <a:pPr algn="r"/>
            <a:r>
              <a:rPr lang="ar-AE"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الوحدة 4</a:t>
            </a:r>
            <a:endParaRPr lang="en-US"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8" name="TextBox 27">
            <a:extLst>
              <a:ext uri="{FF2B5EF4-FFF2-40B4-BE49-F238E27FC236}">
                <a16:creationId xmlns:a16="http://schemas.microsoft.com/office/drawing/2014/main" id="{2B1B1671-24FB-0CA2-D405-0954E739CB2B}"/>
              </a:ext>
            </a:extLst>
          </p:cNvPr>
          <p:cNvSpPr txBox="1"/>
          <p:nvPr/>
        </p:nvSpPr>
        <p:spPr>
          <a:xfrm>
            <a:off x="0" y="3507503"/>
            <a:ext cx="16892630" cy="1344984"/>
          </a:xfrm>
          <a:prstGeom prst="rect">
            <a:avLst/>
          </a:prstGeom>
          <a:noFill/>
        </p:spPr>
        <p:txBody>
          <a:bodyPr wrap="square" rtlCol="0">
            <a:spAutoFit/>
          </a:bodyPr>
          <a:lstStyle/>
          <a:p>
            <a:pPr algn="r">
              <a:lnSpc>
                <a:spcPct val="90000"/>
              </a:lnSpc>
            </a:pPr>
            <a:r>
              <a:rPr lang="ar-AE" sz="88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rPr>
              <a:t>إدارة الصراعات في قطاع الأمن الخاص</a:t>
            </a:r>
            <a:endParaRPr lang="en-US" sz="88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30" name="Group 29"/>
          <p:cNvGrpSpPr/>
          <p:nvPr/>
        </p:nvGrpSpPr>
        <p:grpSpPr>
          <a:xfrm>
            <a:off x="13873938" y="6244350"/>
            <a:ext cx="2809211" cy="0"/>
            <a:chOff x="1216222" y="6141141"/>
            <a:chExt cx="2809211" cy="0"/>
          </a:xfrm>
        </p:grpSpPr>
        <p:cxnSp>
          <p:nvCxnSpPr>
            <p:cNvPr id="31" name="Straight Connector 30"/>
            <p:cNvCxnSpPr/>
            <p:nvPr/>
          </p:nvCxnSpPr>
          <p:spPr>
            <a:xfrm>
              <a:off x="1216222" y="6141141"/>
              <a:ext cx="82324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06822" y="6141141"/>
              <a:ext cx="823248" cy="0"/>
            </a:xfrm>
            <a:prstGeom prst="line">
              <a:avLst/>
            </a:prstGeom>
            <a:ln w="63500" cap="rnd">
              <a:solidFill>
                <a:schemeClr val="accent2">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2185" y="6141141"/>
              <a:ext cx="823248" cy="0"/>
            </a:xfrm>
            <a:prstGeom prst="line">
              <a:avLst/>
            </a:prstGeom>
            <a:ln w="63500" cap="rnd">
              <a:solidFill>
                <a:schemeClr val="accent3">
                  <a:lumMod val="9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4" name="Group 4"/>
          <p:cNvGrpSpPr>
            <a:grpSpLocks noChangeAspect="1"/>
          </p:cNvGrpSpPr>
          <p:nvPr/>
        </p:nvGrpSpPr>
        <p:grpSpPr bwMode="auto">
          <a:xfrm flipH="1">
            <a:off x="521389" y="-41203"/>
            <a:ext cx="4921330" cy="8415845"/>
            <a:chOff x="7209" y="-78"/>
            <a:chExt cx="2974" cy="4927"/>
          </a:xfrm>
        </p:grpSpPr>
        <p:sp>
          <p:nvSpPr>
            <p:cNvPr id="35" name="Freeform 5"/>
            <p:cNvSpPr>
              <a:spLocks/>
            </p:cNvSpPr>
            <p:nvPr/>
          </p:nvSpPr>
          <p:spPr bwMode="auto">
            <a:xfrm>
              <a:off x="7209" y="-78"/>
              <a:ext cx="2974" cy="3136"/>
            </a:xfrm>
            <a:custGeom>
              <a:avLst/>
              <a:gdLst>
                <a:gd name="T0" fmla="*/ 2974 w 2974"/>
                <a:gd name="T1" fmla="*/ 2262 h 3136"/>
                <a:gd name="T2" fmla="*/ 2863 w 2974"/>
                <a:gd name="T3" fmla="*/ 2416 h 3136"/>
                <a:gd name="T4" fmla="*/ 2326 w 2974"/>
                <a:gd name="T5" fmla="*/ 3136 h 3136"/>
                <a:gd name="T6" fmla="*/ 1795 w 2974"/>
                <a:gd name="T7" fmla="*/ 2416 h 3136"/>
                <a:gd name="T8" fmla="*/ 1684 w 2974"/>
                <a:gd name="T9" fmla="*/ 2262 h 3136"/>
                <a:gd name="T10" fmla="*/ 0 w 2974"/>
                <a:gd name="T11" fmla="*/ 0 h 3136"/>
                <a:gd name="T12" fmla="*/ 1296 w 2974"/>
                <a:gd name="T13" fmla="*/ 0 h 3136"/>
                <a:gd name="T14" fmla="*/ 2326 w 2974"/>
                <a:gd name="T15" fmla="*/ 1388 h 3136"/>
                <a:gd name="T16" fmla="*/ 2512 w 2974"/>
                <a:gd name="T17" fmla="*/ 1637 h 3136"/>
                <a:gd name="T18" fmla="*/ 2974 w 2974"/>
                <a:gd name="T19" fmla="*/ 2262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4" h="3136">
                  <a:moveTo>
                    <a:pt x="2974" y="2262"/>
                  </a:moveTo>
                  <a:lnTo>
                    <a:pt x="2863" y="2416"/>
                  </a:lnTo>
                  <a:lnTo>
                    <a:pt x="2326" y="3136"/>
                  </a:lnTo>
                  <a:lnTo>
                    <a:pt x="1795" y="2416"/>
                  </a:lnTo>
                  <a:lnTo>
                    <a:pt x="1684" y="2262"/>
                  </a:lnTo>
                  <a:lnTo>
                    <a:pt x="0" y="0"/>
                  </a:lnTo>
                  <a:lnTo>
                    <a:pt x="1296" y="0"/>
                  </a:lnTo>
                  <a:lnTo>
                    <a:pt x="2326" y="1388"/>
                  </a:lnTo>
                  <a:lnTo>
                    <a:pt x="2512" y="1637"/>
                  </a:lnTo>
                  <a:lnTo>
                    <a:pt x="2974" y="2262"/>
                  </a:lnTo>
                  <a:close/>
                </a:path>
              </a:pathLst>
            </a:custGeom>
            <a:solidFill>
              <a:schemeClr val="accent3">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40" name="Freeform 6"/>
            <p:cNvSpPr>
              <a:spLocks/>
            </p:cNvSpPr>
            <p:nvPr/>
          </p:nvSpPr>
          <p:spPr bwMode="auto">
            <a:xfrm>
              <a:off x="7225" y="3132"/>
              <a:ext cx="2262" cy="1717"/>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8899" y="631873"/>
            <a:ext cx="2707017" cy="1352082"/>
          </a:xfrm>
          <a:prstGeom prst="rect">
            <a:avLst/>
          </a:prstGeom>
        </p:spPr>
      </p:pic>
      <p:sp>
        <p:nvSpPr>
          <p:cNvPr id="42" name="TextBox 41">
            <a:extLst>
              <a:ext uri="{FF2B5EF4-FFF2-40B4-BE49-F238E27FC236}">
                <a16:creationId xmlns:a16="http://schemas.microsoft.com/office/drawing/2014/main" id="{066BF24B-2DAE-4AF1-BCB7-48757B838EDE}"/>
              </a:ext>
            </a:extLst>
          </p:cNvPr>
          <p:cNvSpPr txBox="1"/>
          <p:nvPr/>
        </p:nvSpPr>
        <p:spPr>
          <a:xfrm>
            <a:off x="13069057" y="9432360"/>
            <a:ext cx="3823573" cy="369332"/>
          </a:xfrm>
          <a:prstGeom prst="rect">
            <a:avLst/>
          </a:prstGeom>
          <a:noFill/>
        </p:spPr>
        <p:txBody>
          <a:bodyPr wrap="square" rtlCol="0">
            <a:spAutoFit/>
          </a:bodyPr>
          <a:lstStyle/>
          <a:p>
            <a:pPr algn="r"/>
            <a:r>
              <a:rPr lang="ar-AE"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دورة التعلم الالكتروني 2024</a:t>
            </a:r>
            <a:endParaRPr lang="en-US"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43" name="Picture 4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0154" y="1359053"/>
            <a:ext cx="2115792" cy="547524"/>
          </a:xfrm>
          <a:prstGeom prst="rect">
            <a:avLst/>
          </a:prstGeom>
        </p:spPr>
      </p:pic>
      <p:pic>
        <p:nvPicPr>
          <p:cNvPr id="44" name="Picture 4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26947" y="865330"/>
            <a:ext cx="1841966" cy="1534970"/>
          </a:xfrm>
          <a:prstGeom prst="rect">
            <a:avLst/>
          </a:prstGeom>
        </p:spPr>
      </p:pic>
      <p:sp>
        <p:nvSpPr>
          <p:cNvPr id="45" name="TextBox 44">
            <a:extLst>
              <a:ext uri="{FF2B5EF4-FFF2-40B4-BE49-F238E27FC236}">
                <a16:creationId xmlns:a16="http://schemas.microsoft.com/office/drawing/2014/main" id="{066BF24B-2DAE-4AF1-BCB7-48757B838EDE}"/>
              </a:ext>
            </a:extLst>
          </p:cNvPr>
          <p:cNvSpPr txBox="1"/>
          <p:nvPr/>
        </p:nvSpPr>
        <p:spPr>
          <a:xfrm>
            <a:off x="9354072" y="800100"/>
            <a:ext cx="3823573" cy="338554"/>
          </a:xfrm>
          <a:prstGeom prst="rect">
            <a:avLst/>
          </a:prstGeom>
          <a:noFill/>
        </p:spPr>
        <p:txBody>
          <a:bodyPr wrap="square" rtlCol="0">
            <a:spAutoFit/>
          </a:bodyPr>
          <a:lstStyle/>
          <a:p>
            <a:pPr algn="r"/>
            <a:r>
              <a:rPr lang="en-US" sz="16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Certified by:</a:t>
            </a:r>
          </a:p>
        </p:txBody>
      </p:sp>
      <p:grpSp>
        <p:nvGrpSpPr>
          <p:cNvPr id="2" name="Group 1">
            <a:extLst>
              <a:ext uri="{FF2B5EF4-FFF2-40B4-BE49-F238E27FC236}">
                <a16:creationId xmlns:a16="http://schemas.microsoft.com/office/drawing/2014/main" id="{0C9A5421-B1F6-CE15-A9EA-0DB0E10408C1}"/>
              </a:ext>
            </a:extLst>
          </p:cNvPr>
          <p:cNvGrpSpPr/>
          <p:nvPr/>
        </p:nvGrpSpPr>
        <p:grpSpPr>
          <a:xfrm>
            <a:off x="5484461" y="5077042"/>
            <a:ext cx="11391385" cy="1014541"/>
            <a:chOff x="5501245" y="5183033"/>
            <a:chExt cx="11391385" cy="1014541"/>
          </a:xfrm>
        </p:grpSpPr>
        <p:sp>
          <p:nvSpPr>
            <p:cNvPr id="3" name="TextBox 2">
              <a:extLst>
                <a:ext uri="{FF2B5EF4-FFF2-40B4-BE49-F238E27FC236}">
                  <a16:creationId xmlns:a16="http://schemas.microsoft.com/office/drawing/2014/main" id="{3468F0EA-81FD-B4EA-17B9-1E3BE82FA5F8}"/>
                </a:ext>
              </a:extLst>
            </p:cNvPr>
            <p:cNvSpPr txBox="1"/>
            <p:nvPr/>
          </p:nvSpPr>
          <p:spPr>
            <a:xfrm>
              <a:off x="5501245" y="5335800"/>
              <a:ext cx="11391385" cy="8617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r>
                <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أكاديمية                  للتدريب</a:t>
              </a: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endPar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a:p>
              <a:pPr algn="r"/>
              <a:endParaRPr lang="en-US" dirty="0">
                <a:solidFill>
                  <a:schemeClr val="bg1"/>
                </a:solidFill>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0CB14323-E734-F0DA-7BA0-4F767691920C}"/>
                </a:ext>
              </a:extLst>
            </p:cNvPr>
            <p:cNvSpPr txBox="1"/>
            <p:nvPr/>
          </p:nvSpPr>
          <p:spPr>
            <a:xfrm>
              <a:off x="14792812" y="5183033"/>
              <a:ext cx="1655677" cy="73250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spcAft>
                  <a:spcPts val="600"/>
                </a:spcAft>
                <a:buSzPct val="100000"/>
              </a:pPr>
              <a:r>
                <a:rPr lang="en-US" sz="32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RS/M</a:t>
              </a:r>
            </a:p>
          </p:txBody>
        </p:sp>
      </p:grpSp>
    </p:spTree>
    <p:extLst>
      <p:ext uri="{BB962C8B-B14F-4D97-AF65-F5344CB8AC3E}">
        <p14:creationId xmlns:p14="http://schemas.microsoft.com/office/powerpoint/2010/main" val="244115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p:bldP spid="28" grpId="0"/>
      <p:bldP spid="42"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3E5A25-4AF3-4118-AB45-067CCEC910B6}"/>
              </a:ext>
            </a:extLst>
          </p:cNvPr>
          <p:cNvSpPr txBox="1"/>
          <p:nvPr/>
        </p:nvSpPr>
        <p:spPr>
          <a:xfrm>
            <a:off x="6999099" y="997223"/>
            <a:ext cx="10365654"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أهمية التواصل الإيجابي والبناء</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5" name="Group 4"/>
          <p:cNvGrpSpPr/>
          <p:nvPr/>
        </p:nvGrpSpPr>
        <p:grpSpPr>
          <a:xfrm>
            <a:off x="14369660" y="2596106"/>
            <a:ext cx="2809211" cy="0"/>
            <a:chOff x="1216222" y="6141141"/>
            <a:chExt cx="2809211" cy="0"/>
          </a:xfrm>
        </p:grpSpPr>
        <p:cxnSp>
          <p:nvCxnSpPr>
            <p:cNvPr id="6" name="Straight Connector 5"/>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7" name="Straight Connector 6"/>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8" name="Straight Connector 7"/>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9" name="TextBox 8"/>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0" name="TextBox 9"/>
          <p:cNvSpPr txBox="1"/>
          <p:nvPr/>
        </p:nvSpPr>
        <p:spPr>
          <a:xfrm>
            <a:off x="7293567" y="3412597"/>
            <a:ext cx="10071186"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dirty="0">
                <a:latin typeface="Sakkal Majalla" panose="02000000000000000000" pitchFamily="2" charset="-78"/>
                <a:cs typeface="Sakkal Majalla" panose="02000000000000000000" pitchFamily="2" charset="-78"/>
              </a:rPr>
              <a:t>التواصل أمر بالغ الأهمية في تقليل خطر الصراع لدرجة أن فهمه بشكل خاطئ من المرجح أن يزيد من احتمال نشوب صراع.</a:t>
            </a:r>
            <a:endParaRPr lang="en-US" dirty="0">
              <a:latin typeface="Sakkal Majalla" panose="02000000000000000000" pitchFamily="2" charset="-78"/>
              <a:cs typeface="Sakkal Majalla" panose="02000000000000000000" pitchFamily="2" charset="-78"/>
            </a:endParaRPr>
          </a:p>
        </p:txBody>
      </p:sp>
      <p:sp>
        <p:nvSpPr>
          <p:cNvPr id="12" name="TextBox 11"/>
          <p:cNvSpPr txBox="1"/>
          <p:nvPr/>
        </p:nvSpPr>
        <p:spPr>
          <a:xfrm>
            <a:off x="7293567" y="4606474"/>
            <a:ext cx="10071186"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b="1" dirty="0">
                <a:latin typeface="Sakkal Majalla" panose="02000000000000000000" pitchFamily="2" charset="-78"/>
                <a:cs typeface="Sakkal Majalla" panose="02000000000000000000" pitchFamily="2" charset="-78"/>
              </a:rPr>
              <a:t>مزايا التواصل الإيجابي / تقليل احتمالية الصراع:</a:t>
            </a:r>
            <a:endParaRPr lang="en-US" b="1" dirty="0">
              <a:latin typeface="Sakkal Majalla" panose="02000000000000000000" pitchFamily="2" charset="-78"/>
              <a:cs typeface="Sakkal Majalla" panose="02000000000000000000" pitchFamily="2" charset="-78"/>
            </a:endParaRPr>
          </a:p>
        </p:txBody>
      </p:sp>
      <p:sp>
        <p:nvSpPr>
          <p:cNvPr id="13" name="TextBox 12"/>
          <p:cNvSpPr txBox="1"/>
          <p:nvPr/>
        </p:nvSpPr>
        <p:spPr>
          <a:xfrm>
            <a:off x="4362450" y="5162267"/>
            <a:ext cx="13002303" cy="3562514"/>
          </a:xfrm>
          <a:prstGeom prst="rect">
            <a:avLst/>
          </a:prstGeom>
          <a:noFill/>
        </p:spPr>
        <p:txBody>
          <a:bodyPr wrap="square" rtlCol="0">
            <a:spAutoFit/>
          </a:bodyPr>
          <a:lstStyle>
            <a:defPPr>
              <a:defRPr lang="en-US"/>
            </a:defPPr>
            <a:lvl1pPr marL="285750" indent="-285750" algn="r" rtl="1">
              <a:lnSpc>
                <a:spcPct val="130000"/>
              </a:lnSpc>
              <a:spcAft>
                <a:spcPts val="300"/>
              </a:spcAft>
              <a:buFont typeface="Wingdings" panose="05000000000000000000" pitchFamily="2" charset="2"/>
              <a:buBlip>
                <a:blip r:embed="rId2"/>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مساعدتك في الحفاظ على السيطرة على الموقف.
إنه يمنح الشخص الذي تتعامل معه مزيدا من الثقة في قدراتك لأنه يعرف أنك تريد المساعدة.
يقلل من احتمال العداء.
يحسن العلاقة.
يسمح بالحصول على الحقائق بسرعة وبشكل صحيح ، مما يساعد على ضمان أخذك على محمل الجد.
ينشئ قناة اتصال.
يزيد من احتمالية أن يستمع الناس إلى ما تقوله ويفهمونه.
يسمح بحل المواقف بمواجهة أقل وتعاون أكبر.</a:t>
            </a:r>
            <a:endParaRPr lang="en-US" dirty="0">
              <a:latin typeface="Sakkal Majalla" panose="02000000000000000000" pitchFamily="2" charset="-78"/>
              <a:cs typeface="Sakkal Majalla" panose="02000000000000000000" pitchFamily="2" charset="-78"/>
            </a:endParaRPr>
          </a:p>
        </p:txBody>
      </p:sp>
      <p:sp>
        <p:nvSpPr>
          <p:cNvPr id="17" name="Round Diagonal Corner Rectangle 16"/>
          <p:cNvSpPr/>
          <p:nvPr/>
        </p:nvSpPr>
        <p:spPr>
          <a:xfrm>
            <a:off x="762000" y="2740547"/>
            <a:ext cx="3012877"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8" name="Round Diagonal Corner Rectangle 17"/>
          <p:cNvSpPr/>
          <p:nvPr/>
        </p:nvSpPr>
        <p:spPr>
          <a:xfrm>
            <a:off x="762000" y="3185284"/>
            <a:ext cx="3012877" cy="5717437"/>
          </a:xfrm>
          <a:prstGeom prst="round2DiagRect">
            <a:avLst/>
          </a:prstGeom>
          <a:blipFill>
            <a:blip r:embed="rId3"/>
            <a:srcRect/>
            <a:stretch>
              <a:fillRect l="-155687" r="-289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Tree>
    <p:extLst>
      <p:ext uri="{BB962C8B-B14F-4D97-AF65-F5344CB8AC3E}">
        <p14:creationId xmlns:p14="http://schemas.microsoft.com/office/powerpoint/2010/main" val="404799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rallelogram 19"/>
          <p:cNvSpPr/>
          <p:nvPr/>
        </p:nvSpPr>
        <p:spPr>
          <a:xfrm>
            <a:off x="762000" y="3887387"/>
            <a:ext cx="13500567" cy="655578"/>
          </a:xfrm>
          <a:prstGeom prst="parallelogram">
            <a:avLst>
              <a:gd name="adj" fmla="val 63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4" name="Round Diagonal Corner Rectangle 13"/>
          <p:cNvSpPr/>
          <p:nvPr/>
        </p:nvSpPr>
        <p:spPr>
          <a:xfrm>
            <a:off x="13101199" y="3141600"/>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Round Diagonal Corner Rectangle 14"/>
          <p:cNvSpPr/>
          <p:nvPr/>
        </p:nvSpPr>
        <p:spPr>
          <a:xfrm>
            <a:off x="13101199" y="3586337"/>
            <a:ext cx="4077672" cy="5717437"/>
          </a:xfrm>
          <a:prstGeom prst="round2DiagRect">
            <a:avLst/>
          </a:prstGeom>
          <a:blipFill>
            <a:blip r:embed="rId2"/>
            <a:srcRect/>
            <a:stretch>
              <a:fillRect t="-3490" b="-34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6" name="TextBox 15"/>
          <p:cNvSpPr txBox="1"/>
          <p:nvPr/>
        </p:nvSpPr>
        <p:spPr>
          <a:xfrm>
            <a:off x="2380296" y="4856544"/>
            <a:ext cx="10059354"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2200" b="1" dirty="0">
                <a:latin typeface="Sakkal Majalla" panose="02000000000000000000" pitchFamily="2" charset="-78"/>
                <a:cs typeface="Sakkal Majalla" panose="02000000000000000000" pitchFamily="2" charset="-78"/>
              </a:rPr>
              <a:t>كيف يمكن استخدام مهارات الاتصال لمنع النزاعات ونزع فتيلها وحلها؟</a:t>
            </a:r>
            <a:endParaRPr lang="en-US" sz="2200" b="1" dirty="0">
              <a:latin typeface="Sakkal Majalla" panose="02000000000000000000" pitchFamily="2" charset="-78"/>
              <a:cs typeface="Sakkal Majalla" panose="02000000000000000000" pitchFamily="2" charset="-78"/>
            </a:endParaRPr>
          </a:p>
        </p:txBody>
      </p:sp>
      <p:sp>
        <p:nvSpPr>
          <p:cNvPr id="19" name="TextBox 18"/>
          <p:cNvSpPr txBox="1"/>
          <p:nvPr/>
        </p:nvSpPr>
        <p:spPr>
          <a:xfrm>
            <a:off x="2380296" y="6000318"/>
            <a:ext cx="10059354" cy="141269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2200" dirty="0">
                <a:latin typeface="Sakkal Majalla" panose="02000000000000000000" pitchFamily="2" charset="-78"/>
                <a:cs typeface="Sakkal Majalla" panose="02000000000000000000" pitchFamily="2" charset="-78"/>
              </a:rPr>
              <a:t>ضع في اعتبارك إيماءاتك وتعبيرات وجهك وحركاتك ونبرة كلامك. الامتناع عن المبالغة في رد الفعل. حافظ على رباطة جأشك ومنطقك واحترافك. لا يمكنك التحكم في سلوك الشخص الآخر ، ولكن كيفية استجابتك له ستحدد ما إذا كانت المشكلة تزداد حدة أو تزيد من حجمها.</a:t>
            </a:r>
            <a:endParaRPr lang="en-US" sz="2200" dirty="0">
              <a:latin typeface="Sakkal Majalla" panose="02000000000000000000" pitchFamily="2" charset="-78"/>
              <a:cs typeface="Sakkal Majalla" panose="02000000000000000000" pitchFamily="2" charset="-78"/>
            </a:endParaRPr>
          </a:p>
        </p:txBody>
      </p:sp>
      <p:sp>
        <p:nvSpPr>
          <p:cNvPr id="21" name="TextBox 20"/>
          <p:cNvSpPr txBox="1"/>
          <p:nvPr/>
        </p:nvSpPr>
        <p:spPr>
          <a:xfrm>
            <a:off x="1080885" y="3927663"/>
            <a:ext cx="11358765"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sz="2200" b="1" dirty="0">
                <a:solidFill>
                  <a:schemeClr val="bg1"/>
                </a:solidFill>
                <a:latin typeface="Sakkal Majalla" panose="02000000000000000000" pitchFamily="2" charset="-78"/>
                <a:cs typeface="Sakkal Majalla" panose="02000000000000000000" pitchFamily="2" charset="-78"/>
              </a:rPr>
              <a:t>يجب أن يكون المتخصصون في الأمن جزءا من الحل وليس جزءا من المشكلة.</a:t>
            </a:r>
            <a:endParaRPr lang="en-US" sz="2200" b="1" dirty="0">
              <a:solidFill>
                <a:schemeClr val="bg1"/>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FB3E5A25-4AF3-4118-AB45-067CCEC910B6}"/>
              </a:ext>
            </a:extLst>
          </p:cNvPr>
          <p:cNvSpPr txBox="1"/>
          <p:nvPr/>
        </p:nvSpPr>
        <p:spPr>
          <a:xfrm>
            <a:off x="6999099" y="997223"/>
            <a:ext cx="10365654"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أهمية التواصل الإيجابي والبناء</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8" name="Group 17"/>
          <p:cNvGrpSpPr/>
          <p:nvPr/>
        </p:nvGrpSpPr>
        <p:grpSpPr>
          <a:xfrm>
            <a:off x="14369660" y="2596106"/>
            <a:ext cx="2809211" cy="0"/>
            <a:chOff x="1216222" y="6141141"/>
            <a:chExt cx="2809211" cy="0"/>
          </a:xfrm>
        </p:grpSpPr>
        <p:cxnSp>
          <p:nvCxnSpPr>
            <p:cNvPr id="22" name="Straight Connector 21"/>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3" name="Straight Connector 22"/>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4" name="Straight Connector 23"/>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25" name="TextBox 24"/>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383490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a:xfrm>
            <a:off x="13101199" y="3141600"/>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Round Diagonal Corner Rectangle 14"/>
          <p:cNvSpPr/>
          <p:nvPr/>
        </p:nvSpPr>
        <p:spPr>
          <a:xfrm>
            <a:off x="13101199" y="3586337"/>
            <a:ext cx="4077672" cy="5717437"/>
          </a:xfrm>
          <a:prstGeom prst="round2DiagRect">
            <a:avLst/>
          </a:prstGeom>
          <a:blipFill>
            <a:blip r:embed="rId2"/>
            <a:srcRect/>
            <a:stretch>
              <a:fillRect l="-63867" r="-1102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7" name="Oval 16"/>
          <p:cNvSpPr/>
          <p:nvPr/>
        </p:nvSpPr>
        <p:spPr>
          <a:xfrm>
            <a:off x="11761585" y="3492035"/>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8" name="TextBox 17"/>
          <p:cNvSpPr txBox="1"/>
          <p:nvPr/>
        </p:nvSpPr>
        <p:spPr>
          <a:xfrm>
            <a:off x="2595224" y="3454397"/>
            <a:ext cx="8882092"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واجبات أصحاب العمل</a:t>
            </a:r>
            <a:endParaRPr lang="en-US" sz="2400" b="1" dirty="0">
              <a:latin typeface="Sakkal Majalla" panose="02000000000000000000" pitchFamily="2" charset="-78"/>
              <a:cs typeface="Sakkal Majalla" panose="02000000000000000000" pitchFamily="2" charset="-78"/>
            </a:endParaRPr>
          </a:p>
        </p:txBody>
      </p:sp>
      <p:sp>
        <p:nvSpPr>
          <p:cNvPr id="22" name="TextBox 21"/>
          <p:cNvSpPr txBox="1"/>
          <p:nvPr/>
        </p:nvSpPr>
        <p:spPr>
          <a:xfrm>
            <a:off x="1139724" y="3978735"/>
            <a:ext cx="10337592" cy="89255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هناك عدد من تشريعات التوظيف والصحة والسلامة لها تأثير مباشر على ما يمكن أن يتوقعه صاحب العمل منك من حيث حل النزاعات وقضايا الصحة والسلامة الأخرى.</a:t>
            </a:r>
            <a:endParaRPr lang="en-US" dirty="0">
              <a:latin typeface="Sakkal Majalla" panose="02000000000000000000" pitchFamily="2" charset="-78"/>
              <a:cs typeface="Sakkal Majalla" panose="02000000000000000000" pitchFamily="2" charset="-78"/>
            </a:endParaRPr>
          </a:p>
        </p:txBody>
      </p:sp>
      <p:sp>
        <p:nvSpPr>
          <p:cNvPr id="23" name="Oval 22"/>
          <p:cNvSpPr/>
          <p:nvPr/>
        </p:nvSpPr>
        <p:spPr>
          <a:xfrm>
            <a:off x="11761585" y="6148700"/>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4" name="TextBox 23"/>
          <p:cNvSpPr txBox="1"/>
          <p:nvPr/>
        </p:nvSpPr>
        <p:spPr>
          <a:xfrm>
            <a:off x="2595224" y="6111062"/>
            <a:ext cx="8882092"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واجبات الموظفين</a:t>
            </a:r>
            <a:endParaRPr lang="en-US" sz="2400" b="1" dirty="0">
              <a:latin typeface="Sakkal Majalla" panose="02000000000000000000" pitchFamily="2" charset="-78"/>
              <a:cs typeface="Sakkal Majalla" panose="02000000000000000000" pitchFamily="2" charset="-78"/>
            </a:endParaRPr>
          </a:p>
        </p:txBody>
      </p:sp>
      <p:sp>
        <p:nvSpPr>
          <p:cNvPr id="25" name="TextBox 24"/>
          <p:cNvSpPr txBox="1"/>
          <p:nvPr/>
        </p:nvSpPr>
        <p:spPr>
          <a:xfrm>
            <a:off x="1139724" y="6635400"/>
            <a:ext cx="10337592" cy="89255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توضح المتطلبات القانونية المفروضة على أصحاب العمل أنه لا يجب أن تعرض نفسك للخطر. ومع ذلك ، فإن العبء لا يقع فقط على عاتق شركتك. لديك التزامات أيضا ، لا سيما بموجب تشريعات الصحة والسلامة.</a:t>
            </a:r>
            <a:endParaRPr lang="en-US" dirty="0">
              <a:latin typeface="Sakkal Majalla" panose="02000000000000000000" pitchFamily="2" charset="-78"/>
              <a:cs typeface="Sakkal Majalla" panose="02000000000000000000" pitchFamily="2" charset="-78"/>
            </a:endParaRPr>
          </a:p>
        </p:txBody>
      </p:sp>
      <p:cxnSp>
        <p:nvCxnSpPr>
          <p:cNvPr id="3" name="Straight Connector 2"/>
          <p:cNvCxnSpPr/>
          <p:nvPr/>
        </p:nvCxnSpPr>
        <p:spPr>
          <a:xfrm>
            <a:off x="1214187" y="5678906"/>
            <a:ext cx="11325726"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922149" y="6309264"/>
            <a:ext cx="457200" cy="457200"/>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922149" y="3599037"/>
            <a:ext cx="457200" cy="457200"/>
          </a:xfrm>
          <a:prstGeom prst="rect">
            <a:avLst/>
          </a:prstGeom>
        </p:spPr>
      </p:pic>
      <p:sp>
        <p:nvSpPr>
          <p:cNvPr id="19" name="TextBox 18">
            <a:extLst>
              <a:ext uri="{FF2B5EF4-FFF2-40B4-BE49-F238E27FC236}">
                <a16:creationId xmlns:a16="http://schemas.microsoft.com/office/drawing/2014/main" id="{FB3E5A25-4AF3-4118-AB45-067CCEC910B6}"/>
              </a:ext>
            </a:extLst>
          </p:cNvPr>
          <p:cNvSpPr txBox="1"/>
          <p:nvPr/>
        </p:nvSpPr>
        <p:spPr>
          <a:xfrm>
            <a:off x="6999099" y="997223"/>
            <a:ext cx="10365654"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أهمية تشريعات أصحاب العمل المتعلقة بالنزاع</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0" name="Group 19"/>
          <p:cNvGrpSpPr/>
          <p:nvPr/>
        </p:nvGrpSpPr>
        <p:grpSpPr>
          <a:xfrm>
            <a:off x="14369660" y="2596106"/>
            <a:ext cx="2809211" cy="0"/>
            <a:chOff x="1216222" y="6141141"/>
            <a:chExt cx="2809211" cy="0"/>
          </a:xfrm>
        </p:grpSpPr>
        <p:cxnSp>
          <p:nvCxnSpPr>
            <p:cNvPr id="21" name="Straight Connector 20"/>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7" name="Straight Connector 26"/>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8" name="Straight Connector 27"/>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29" name="TextBox 28"/>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44049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a:xfrm>
            <a:off x="13101199" y="3141600"/>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Round Diagonal Corner Rectangle 14"/>
          <p:cNvSpPr/>
          <p:nvPr/>
        </p:nvSpPr>
        <p:spPr>
          <a:xfrm>
            <a:off x="13101199" y="3586337"/>
            <a:ext cx="4077672" cy="5717437"/>
          </a:xfrm>
          <a:prstGeom prst="round2DiagRect">
            <a:avLst/>
          </a:prstGeom>
          <a:blipFill>
            <a:blip r:embed="rId2"/>
            <a:srcRect/>
            <a:stretch>
              <a:fillRect l="-74724" r="-747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8" name="TextBox 17"/>
          <p:cNvSpPr txBox="1"/>
          <p:nvPr/>
        </p:nvSpPr>
        <p:spPr>
          <a:xfrm>
            <a:off x="3552545" y="3334448"/>
            <a:ext cx="8882092"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الغرض من سياسات صاحب العمل ومحتواها:</a:t>
            </a:r>
            <a:endParaRPr lang="en-US" sz="2400" b="1" dirty="0">
              <a:latin typeface="Sakkal Majalla" panose="02000000000000000000" pitchFamily="2" charset="-78"/>
              <a:cs typeface="Sakkal Majalla" panose="02000000000000000000" pitchFamily="2" charset="-78"/>
            </a:endParaRPr>
          </a:p>
        </p:txBody>
      </p:sp>
      <p:sp>
        <p:nvSpPr>
          <p:cNvPr id="22" name="TextBox 21"/>
          <p:cNvSpPr txBox="1"/>
          <p:nvPr/>
        </p:nvSpPr>
        <p:spPr>
          <a:xfrm>
            <a:off x="1416601" y="4001393"/>
            <a:ext cx="11018036" cy="2246769"/>
          </a:xfrm>
          <a:prstGeom prst="rect">
            <a:avLst/>
          </a:prstGeom>
          <a:noFill/>
        </p:spPr>
        <p:txBody>
          <a:bodyPr wrap="square" rtlCol="0">
            <a:spAutoFit/>
          </a:bodyPr>
          <a:lstStyle>
            <a:defPPr>
              <a:defRPr lang="en-US"/>
            </a:defPPr>
            <a:lvl1pPr marL="285750" indent="-285750" algn="r" rtl="1">
              <a:lnSpc>
                <a:spcPct val="130000"/>
              </a:lnSpc>
              <a:spcAft>
                <a:spcPts val="300"/>
              </a:spcAft>
              <a:buFont typeface="Wingdings" panose="05000000000000000000" pitchFamily="2" charset="2"/>
              <a:buBlip>
                <a:blip r:embed="rId3"/>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الحد من إمكانية إيذاء النفس والآخرين.
الحد من أخطار التقاضي من خلال ضمان الامتثال لتشريعات إدارة النزاعات والعنف في مكان العمل.
ويجب طمأنة الموظفين إلى أن هذا الصراع والعنف لن يكونا مقبولين وأن القواعد والعمليات المناسبة موجودة للتعامل معه عند حدوثه.
تطوير ونشر وتعميم تقنيات التعامل مع الصراع والعنف في مكان العمل.
مصدر معلومات المسؤولية ، وإبلاغ الموظفين (بما في ذلك موظفي الوكالة والمقاولين) بما هو متوقع منهم في البيئة.</a:t>
            </a:r>
            <a:endParaRPr lang="en-US" dirty="0">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FB3E5A25-4AF3-4118-AB45-067CCEC910B6}"/>
              </a:ext>
            </a:extLst>
          </p:cNvPr>
          <p:cNvSpPr txBox="1"/>
          <p:nvPr/>
        </p:nvSpPr>
        <p:spPr>
          <a:xfrm>
            <a:off x="6999099" y="997223"/>
            <a:ext cx="10365654"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أهمية تشريعات أصحاب العمل المتعلقة بالنزاع</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3" name="Group 12"/>
          <p:cNvGrpSpPr/>
          <p:nvPr/>
        </p:nvGrpSpPr>
        <p:grpSpPr>
          <a:xfrm>
            <a:off x="14369660" y="2596106"/>
            <a:ext cx="2809211" cy="0"/>
            <a:chOff x="1216222" y="6141141"/>
            <a:chExt cx="2809211" cy="0"/>
          </a:xfrm>
        </p:grpSpPr>
        <p:cxnSp>
          <p:nvCxnSpPr>
            <p:cNvPr id="16" name="Straight Connector 15"/>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7" name="Straight Connector 16"/>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9" name="Straight Connector 18"/>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20" name="TextBox 19"/>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108087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15200"/>
            <a:ext cx="14919158" cy="198857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4" name="Round Diagonal Corner Rectangle 13"/>
          <p:cNvSpPr/>
          <p:nvPr/>
        </p:nvSpPr>
        <p:spPr>
          <a:xfrm>
            <a:off x="13101199" y="3141600"/>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Round Diagonal Corner Rectangle 14"/>
          <p:cNvSpPr/>
          <p:nvPr/>
        </p:nvSpPr>
        <p:spPr>
          <a:xfrm>
            <a:off x="13101199" y="3586337"/>
            <a:ext cx="4077672" cy="5717437"/>
          </a:xfrm>
          <a:prstGeom prst="round2DiagRect">
            <a:avLst/>
          </a:prstGeom>
          <a:blipFill>
            <a:blip r:embed="rId2"/>
            <a:srcRect/>
            <a:stretch>
              <a:fillRect l="-74724" r="-747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8" name="TextBox 17"/>
          <p:cNvSpPr txBox="1"/>
          <p:nvPr/>
        </p:nvSpPr>
        <p:spPr>
          <a:xfrm>
            <a:off x="3609660" y="3334448"/>
            <a:ext cx="8882092"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وعادة ما تتضمن هذه السياسات ما يلي:</a:t>
            </a:r>
            <a:endParaRPr lang="en-US" sz="2400" b="1" dirty="0">
              <a:latin typeface="Sakkal Majalla" panose="02000000000000000000" pitchFamily="2" charset="-78"/>
              <a:cs typeface="Sakkal Majalla" panose="02000000000000000000" pitchFamily="2" charset="-78"/>
            </a:endParaRPr>
          </a:p>
        </p:txBody>
      </p:sp>
      <p:sp>
        <p:nvSpPr>
          <p:cNvPr id="22" name="TextBox 21"/>
          <p:cNvSpPr txBox="1"/>
          <p:nvPr/>
        </p:nvSpPr>
        <p:spPr>
          <a:xfrm>
            <a:off x="1473716" y="4001393"/>
            <a:ext cx="11018036" cy="2246769"/>
          </a:xfrm>
          <a:prstGeom prst="rect">
            <a:avLst/>
          </a:prstGeom>
          <a:noFill/>
        </p:spPr>
        <p:txBody>
          <a:bodyPr wrap="square" rtlCol="0">
            <a:spAutoFit/>
          </a:bodyPr>
          <a:lstStyle>
            <a:defPPr>
              <a:defRPr lang="en-US"/>
            </a:defPPr>
            <a:lvl1pPr marL="285750" indent="-285750" algn="r" rtl="1">
              <a:lnSpc>
                <a:spcPct val="130000"/>
              </a:lnSpc>
              <a:spcAft>
                <a:spcPts val="300"/>
              </a:spcAft>
              <a:buFont typeface="Wingdings" panose="05000000000000000000" pitchFamily="2" charset="2"/>
              <a:buBlip>
                <a:blip r:embed="rId3"/>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تعريف لما يُعرف بالعنف والصراع في مكان العمل.</a:t>
            </a:r>
          </a:p>
          <a:p>
            <a:r>
              <a:rPr lang="ar-SA" dirty="0">
                <a:latin typeface="Sakkal Majalla" panose="02000000000000000000" pitchFamily="2" charset="-78"/>
                <a:cs typeface="Sakkal Majalla" panose="02000000000000000000" pitchFamily="2" charset="-78"/>
              </a:rPr>
              <a:t>بيان واضح حول الطبيعة غير المقبولة للعنف والصراع في مكان العمل.</a:t>
            </a:r>
          </a:p>
          <a:p>
            <a:r>
              <a:rPr lang="ar-SA" dirty="0">
                <a:latin typeface="Sakkal Majalla" panose="02000000000000000000" pitchFamily="2" charset="-78"/>
                <a:cs typeface="Sakkal Majalla" panose="02000000000000000000" pitchFamily="2" charset="-78"/>
              </a:rPr>
              <a:t>إجراءات الإبلاغ عن حوادث العنف والصراع في مكان العمل.</a:t>
            </a:r>
          </a:p>
          <a:p>
            <a:r>
              <a:rPr lang="ar-SA" dirty="0">
                <a:latin typeface="Sakkal Majalla" panose="02000000000000000000" pitchFamily="2" charset="-78"/>
                <a:cs typeface="Sakkal Majalla" panose="02000000000000000000" pitchFamily="2" charset="-78"/>
              </a:rPr>
              <a:t>بيان مختصر يوضح ما يُتوقع من الموظفين في مكان العمل.</a:t>
            </a:r>
          </a:p>
          <a:p>
            <a:r>
              <a:rPr lang="ar-SA" dirty="0">
                <a:latin typeface="Sakkal Majalla" panose="02000000000000000000" pitchFamily="2" charset="-78"/>
                <a:cs typeface="Sakkal Majalla" panose="02000000000000000000" pitchFamily="2" charset="-78"/>
              </a:rPr>
              <a:t>بيان واضح يوضح العواقب التأديبية المحتملة للانخراط في العنف أو الصراع في مكان العمل.</a:t>
            </a:r>
            <a:endParaRPr lang="en-US" dirty="0">
              <a:latin typeface="Sakkal Majalla" panose="02000000000000000000" pitchFamily="2" charset="-78"/>
              <a:cs typeface="Sakkal Majalla" panose="02000000000000000000" pitchFamily="2" charset="-78"/>
            </a:endParaRPr>
          </a:p>
        </p:txBody>
      </p:sp>
      <p:sp>
        <p:nvSpPr>
          <p:cNvPr id="12" name="TextBox 11"/>
          <p:cNvSpPr txBox="1"/>
          <p:nvPr/>
        </p:nvSpPr>
        <p:spPr>
          <a:xfrm>
            <a:off x="1104748" y="7468796"/>
            <a:ext cx="11387004" cy="89255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يجب أن يتعرف أعضاء الفرق الأمنية على هذه القواعد والتشريعات لأن تأثيرها لا يقتصر على مجموعة معينة من الواجبات أو الظروف. على سبيل المثال ، من الواجب القانوني إجراء تقييمات للمخاطر ، روتينية وديناميكية ، على عمليات العمل ، ويجب أن ينعكس ذلك في سياسة العمل.</a:t>
            </a:r>
            <a:endParaRPr lang="en-US"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FB3E5A25-4AF3-4118-AB45-067CCEC910B6}"/>
              </a:ext>
            </a:extLst>
          </p:cNvPr>
          <p:cNvSpPr txBox="1"/>
          <p:nvPr/>
        </p:nvSpPr>
        <p:spPr>
          <a:xfrm>
            <a:off x="6999099" y="997223"/>
            <a:ext cx="10365654"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أهمية تشريعات أصحاب العمل المتعلقة بالنزاع</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7" name="Group 16"/>
          <p:cNvGrpSpPr/>
          <p:nvPr/>
        </p:nvGrpSpPr>
        <p:grpSpPr>
          <a:xfrm>
            <a:off x="14369660" y="2596106"/>
            <a:ext cx="2809211" cy="0"/>
            <a:chOff x="1216222" y="6141141"/>
            <a:chExt cx="2809211" cy="0"/>
          </a:xfrm>
        </p:grpSpPr>
        <p:cxnSp>
          <p:nvCxnSpPr>
            <p:cNvPr id="19" name="Straight Connector 18"/>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0" name="Straight Connector 19"/>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1" name="Straight Connector 20"/>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23" name="TextBox 22"/>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349047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68842" y="2686036"/>
            <a:ext cx="14919158" cy="1659192"/>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 name="Rounded Rectangle 1"/>
          <p:cNvSpPr/>
          <p:nvPr/>
        </p:nvSpPr>
        <p:spPr>
          <a:xfrm>
            <a:off x="-808213"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 name="Rounded Rectangle 2"/>
          <p:cNvSpPr/>
          <p:nvPr/>
        </p:nvSpPr>
        <p:spPr>
          <a:xfrm>
            <a:off x="495300" y="2436395"/>
            <a:ext cx="5903495" cy="6142094"/>
          </a:xfrm>
          <a:prstGeom prst="roundRect">
            <a:avLst>
              <a:gd name="adj" fmla="val 7700"/>
            </a:avLst>
          </a:prstGeom>
          <a:blipFill>
            <a:blip r:embed="rId2"/>
            <a:srcRect/>
            <a:stretch>
              <a:fillRect l="-27086" r="-27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0" name="TextBox 9"/>
          <p:cNvSpPr txBox="1"/>
          <p:nvPr/>
        </p:nvSpPr>
        <p:spPr>
          <a:xfrm>
            <a:off x="8011981" y="2895600"/>
            <a:ext cx="9352772" cy="89255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b="1" dirty="0">
                <a:latin typeface="Sakkal Majalla" panose="02000000000000000000" pitchFamily="2" charset="-78"/>
                <a:cs typeface="Sakkal Majalla" panose="02000000000000000000" pitchFamily="2" charset="-78"/>
              </a:rPr>
              <a:t>يمكن أن يكون لخفض التصعيد تأثير كبير على مكان عملك. </a:t>
            </a:r>
            <a:r>
              <a:rPr lang="ar-SA" dirty="0">
                <a:latin typeface="Sakkal Majalla" panose="02000000000000000000" pitchFamily="2" charset="-78"/>
                <a:cs typeface="Sakkal Majalla" panose="02000000000000000000" pitchFamily="2" charset="-78"/>
              </a:rPr>
              <a:t>ويمكن للمواجهات التي لم تحل أن تكون مدمرة للغاية. يمكن أن يتسبب في تلف الممتلكات أو ، في أسوأ الحالات ، يكون قاتلا.</a:t>
            </a:r>
            <a:endParaRPr lang="en-US" dirty="0">
              <a:latin typeface="Sakkal Majalla" panose="02000000000000000000" pitchFamily="2" charset="-78"/>
              <a:cs typeface="Sakkal Majalla" panose="02000000000000000000" pitchFamily="2" charset="-78"/>
            </a:endParaRPr>
          </a:p>
        </p:txBody>
      </p:sp>
      <p:sp>
        <p:nvSpPr>
          <p:cNvPr id="15" name="Oval 14"/>
          <p:cNvSpPr/>
          <p:nvPr/>
        </p:nvSpPr>
        <p:spPr>
          <a:xfrm>
            <a:off x="16453883" y="4754336"/>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6" name="TextBox 15"/>
          <p:cNvSpPr txBox="1"/>
          <p:nvPr/>
        </p:nvSpPr>
        <p:spPr>
          <a:xfrm>
            <a:off x="7301416" y="4716698"/>
            <a:ext cx="88820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ضمان السلامة في مكان العمل</a:t>
            </a:r>
            <a:endParaRPr lang="en-US" sz="2200" b="1" dirty="0">
              <a:latin typeface="Sakkal Majalla" panose="02000000000000000000" pitchFamily="2" charset="-78"/>
              <a:cs typeface="Sakkal Majalla" panose="02000000000000000000" pitchFamily="2" charset="-78"/>
            </a:endParaRPr>
          </a:p>
        </p:txBody>
      </p:sp>
      <p:sp>
        <p:nvSpPr>
          <p:cNvPr id="17" name="TextBox 16"/>
          <p:cNvSpPr txBox="1"/>
          <p:nvPr/>
        </p:nvSpPr>
        <p:spPr>
          <a:xfrm>
            <a:off x="7112730" y="5241036"/>
            <a:ext cx="9070778" cy="812530"/>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1800" dirty="0">
                <a:latin typeface="Sakkal Majalla" panose="02000000000000000000" pitchFamily="2" charset="-78"/>
                <a:cs typeface="Sakkal Majalla" panose="02000000000000000000" pitchFamily="2" charset="-78"/>
              </a:rPr>
              <a:t>ليس من غير المألوف أن يشهد مكان العمل تصاعد التوترات إلى عنف. على سبيل المثال ، يمكن للموظف المظلوم أن يسعى إلى الانتقام من خلال محاولة إلحاق الأذى بزملائه. إن وجود حارس أمن مدرب على التعرف على هذا الاحتمال ومنعه يمكن أن يحسن السلامة في مكان العمل.</a:t>
            </a:r>
            <a:endParaRPr lang="en-US" sz="1800" dirty="0">
              <a:latin typeface="Sakkal Majalla" panose="02000000000000000000" pitchFamily="2" charset="-78"/>
              <a:cs typeface="Sakkal Majalla" panose="02000000000000000000" pitchFamily="2" charset="-78"/>
            </a:endParaRPr>
          </a:p>
        </p:txBody>
      </p:sp>
      <p:sp>
        <p:nvSpPr>
          <p:cNvPr id="19" name="Oval 18"/>
          <p:cNvSpPr/>
          <p:nvPr/>
        </p:nvSpPr>
        <p:spPr>
          <a:xfrm>
            <a:off x="16453883" y="7078436"/>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0" name="TextBox 19"/>
          <p:cNvSpPr txBox="1"/>
          <p:nvPr/>
        </p:nvSpPr>
        <p:spPr>
          <a:xfrm>
            <a:off x="7301416" y="7040798"/>
            <a:ext cx="88820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تعزيز القدرة على الصمود</a:t>
            </a:r>
            <a:endParaRPr lang="en-US" sz="2200" b="1" dirty="0">
              <a:latin typeface="Sakkal Majalla" panose="02000000000000000000" pitchFamily="2" charset="-78"/>
              <a:cs typeface="Sakkal Majalla" panose="02000000000000000000" pitchFamily="2" charset="-78"/>
            </a:endParaRPr>
          </a:p>
        </p:txBody>
      </p:sp>
      <p:sp>
        <p:nvSpPr>
          <p:cNvPr id="21" name="TextBox 20"/>
          <p:cNvSpPr txBox="1"/>
          <p:nvPr/>
        </p:nvSpPr>
        <p:spPr>
          <a:xfrm>
            <a:off x="7112730" y="7565136"/>
            <a:ext cx="9070778" cy="812530"/>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1800" dirty="0">
                <a:latin typeface="Sakkal Majalla" panose="02000000000000000000" pitchFamily="2" charset="-78"/>
                <a:cs typeface="Sakkal Majalla" panose="02000000000000000000" pitchFamily="2" charset="-78"/>
              </a:rPr>
              <a:t>إن وجود شخص ما لديه تدريب على تخفيف التصعيد يزيد من أمان مكان العمل. قد يشعر الموظفون بمزيد من الاطمئنان إلى أن احتمال تصاعد السيناريو إلى العنف منخفض.</a:t>
            </a:r>
            <a:endParaRPr lang="en-US" sz="1800" dirty="0">
              <a:latin typeface="Sakkal Majalla" panose="02000000000000000000" pitchFamily="2" charset="-78"/>
              <a:cs typeface="Sakkal Majalla" panose="02000000000000000000" pitchFamily="2" charset="-78"/>
            </a:endParaRPr>
          </a:p>
        </p:txBody>
      </p:sp>
      <p:pic>
        <p:nvPicPr>
          <p:cNvPr id="22" name="Picture 2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614447" y="4889514"/>
            <a:ext cx="457200" cy="457200"/>
          </a:xfrm>
          <a:prstGeom prst="rect">
            <a:avLst/>
          </a:prstGeom>
        </p:spPr>
      </p:pic>
      <p:pic>
        <p:nvPicPr>
          <p:cNvPr id="27" name="Picture 2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614447" y="7239000"/>
            <a:ext cx="457200" cy="457200"/>
          </a:xfrm>
          <a:prstGeom prst="rect">
            <a:avLst/>
          </a:prstGeom>
        </p:spPr>
      </p:pic>
      <p:sp>
        <p:nvSpPr>
          <p:cNvPr id="23" name="TextBox 22"/>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4" name="TextBox 23">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تقنيات خفض التصعيد</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5" name="Group 24"/>
          <p:cNvGrpSpPr/>
          <p:nvPr/>
        </p:nvGrpSpPr>
        <p:grpSpPr>
          <a:xfrm>
            <a:off x="14369660" y="1929679"/>
            <a:ext cx="2809211" cy="0"/>
            <a:chOff x="1216222" y="6141141"/>
            <a:chExt cx="2809211" cy="0"/>
          </a:xfrm>
        </p:grpSpPr>
        <p:cxnSp>
          <p:nvCxnSpPr>
            <p:cNvPr id="26" name="Straight Connector 25"/>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8" name="Straight Connector 27"/>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9" name="Straight Connector 28"/>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353267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808213"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9" name="Rounded Rectangle 28"/>
          <p:cNvSpPr/>
          <p:nvPr/>
        </p:nvSpPr>
        <p:spPr>
          <a:xfrm>
            <a:off x="495300" y="2436395"/>
            <a:ext cx="5903495" cy="6142094"/>
          </a:xfrm>
          <a:prstGeom prst="roundRect">
            <a:avLst>
              <a:gd name="adj" fmla="val 7700"/>
            </a:avLst>
          </a:prstGeom>
          <a:blipFill>
            <a:blip r:embed="rId2"/>
            <a:srcRect/>
            <a:stretch>
              <a:fillRect l="-78256" r="-201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15" name="Oval 14"/>
          <p:cNvSpPr/>
          <p:nvPr/>
        </p:nvSpPr>
        <p:spPr>
          <a:xfrm>
            <a:off x="16453883" y="2695469"/>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6" name="TextBox 15"/>
          <p:cNvSpPr txBox="1"/>
          <p:nvPr/>
        </p:nvSpPr>
        <p:spPr>
          <a:xfrm>
            <a:off x="7301416" y="2657831"/>
            <a:ext cx="88820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إنقاذ الأرواح</a:t>
            </a:r>
            <a:endParaRPr lang="en-US" sz="2200" b="1" dirty="0">
              <a:latin typeface="Sakkal Majalla" panose="02000000000000000000" pitchFamily="2" charset="-78"/>
              <a:cs typeface="Sakkal Majalla" panose="02000000000000000000" pitchFamily="2" charset="-78"/>
            </a:endParaRPr>
          </a:p>
        </p:txBody>
      </p:sp>
      <p:sp>
        <p:nvSpPr>
          <p:cNvPr id="17" name="TextBox 16"/>
          <p:cNvSpPr txBox="1"/>
          <p:nvPr/>
        </p:nvSpPr>
        <p:spPr>
          <a:xfrm>
            <a:off x="7112730" y="3182169"/>
            <a:ext cx="9070778" cy="1172629"/>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1800" dirty="0">
                <a:latin typeface="Sakkal Majalla" panose="02000000000000000000" pitchFamily="2" charset="-78"/>
                <a:cs typeface="Sakkal Majalla" panose="02000000000000000000" pitchFamily="2" charset="-78"/>
              </a:rPr>
              <a:t>والتطبيق السليم للإجراءات قد لا ينقذ حياة الضحية فحسب، بل ينقذ أيضا حياة الجاني. يمكن أن تساعد تكتيكات خفض التصعيد أيضا ضباط الأمن الذين يتعين عليهم التعامل مع الأشخاص الذين لديهم مخاوف تتعلق بالصحة العقلية. يمكن أن يكون التدريب على تخفيف التصعيد بالإضافة إلى خبرة الإنعاش القلبي الرئوي والإسعافات الأولية مفيدا في أسوأ السيناريوهات.</a:t>
            </a:r>
            <a:endParaRPr lang="en-US" sz="1800" dirty="0">
              <a:latin typeface="Sakkal Majalla" panose="02000000000000000000" pitchFamily="2" charset="-78"/>
              <a:cs typeface="Sakkal Majalla" panose="02000000000000000000" pitchFamily="2" charset="-78"/>
            </a:endParaRPr>
          </a:p>
        </p:txBody>
      </p:sp>
      <p:sp>
        <p:nvSpPr>
          <p:cNvPr id="19" name="Oval 18"/>
          <p:cNvSpPr/>
          <p:nvPr/>
        </p:nvSpPr>
        <p:spPr>
          <a:xfrm>
            <a:off x="16453883" y="5243266"/>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0" name="TextBox 19"/>
          <p:cNvSpPr txBox="1"/>
          <p:nvPr/>
        </p:nvSpPr>
        <p:spPr>
          <a:xfrm>
            <a:off x="7301416" y="5205628"/>
            <a:ext cx="88820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إدارة المشاكل بهدوء</a:t>
            </a:r>
            <a:endParaRPr lang="en-US" sz="2200" b="1" dirty="0">
              <a:latin typeface="Sakkal Majalla" panose="02000000000000000000" pitchFamily="2" charset="-78"/>
              <a:cs typeface="Sakkal Majalla" panose="02000000000000000000" pitchFamily="2" charset="-78"/>
            </a:endParaRPr>
          </a:p>
        </p:txBody>
      </p:sp>
      <p:sp>
        <p:nvSpPr>
          <p:cNvPr id="21" name="TextBox 20"/>
          <p:cNvSpPr txBox="1"/>
          <p:nvPr/>
        </p:nvSpPr>
        <p:spPr>
          <a:xfrm>
            <a:off x="7112730" y="5729966"/>
            <a:ext cx="9070778" cy="1172629"/>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1800" dirty="0">
                <a:latin typeface="Sakkal Majalla" panose="02000000000000000000" pitchFamily="2" charset="-78"/>
                <a:cs typeface="Sakkal Majalla" panose="02000000000000000000" pitchFamily="2" charset="-78"/>
              </a:rPr>
              <a:t>يعلم التدريب على خفض التصعيد مشرفي الأبواب كيفية التعرف على إشارات التحذير من تدهور الوضع مع البقاء لتهدئة أنفسهم والآخرين. ومن خلال القيام بذلك، يمكن لضباط الأمن، على الأقل، الحد من الأضرار المحتملة للممتلكات أو الإصابات الجسدية التي يسببها الجناة دون التحريض على اتخاذ مزيد من الإجراءات.</a:t>
            </a:r>
            <a:endParaRPr lang="en-US" sz="1800" dirty="0">
              <a:latin typeface="Sakkal Majalla" panose="02000000000000000000" pitchFamily="2" charset="-78"/>
              <a:cs typeface="Sakkal Majalla" panose="02000000000000000000" pitchFamily="2" charset="-78"/>
            </a:endParaRPr>
          </a:p>
        </p:txBody>
      </p:sp>
      <p:sp>
        <p:nvSpPr>
          <p:cNvPr id="22" name="Oval 21"/>
          <p:cNvSpPr/>
          <p:nvPr/>
        </p:nvSpPr>
        <p:spPr>
          <a:xfrm>
            <a:off x="16453883" y="7868923"/>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3" name="TextBox 22"/>
          <p:cNvSpPr txBox="1"/>
          <p:nvPr/>
        </p:nvSpPr>
        <p:spPr>
          <a:xfrm>
            <a:off x="7301416" y="7831285"/>
            <a:ext cx="8882092" cy="53245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200" b="1" dirty="0">
                <a:latin typeface="Sakkal Majalla" panose="02000000000000000000" pitchFamily="2" charset="-78"/>
                <a:cs typeface="Sakkal Majalla" panose="02000000000000000000" pitchFamily="2" charset="-78"/>
              </a:rPr>
              <a:t>الحد من الضرر المحتمل</a:t>
            </a:r>
            <a:endParaRPr lang="en-US" sz="2200" b="1" dirty="0">
              <a:latin typeface="Sakkal Majalla" panose="02000000000000000000" pitchFamily="2" charset="-78"/>
              <a:cs typeface="Sakkal Majalla" panose="02000000000000000000" pitchFamily="2" charset="-78"/>
            </a:endParaRPr>
          </a:p>
        </p:txBody>
      </p:sp>
      <p:sp>
        <p:nvSpPr>
          <p:cNvPr id="24" name="TextBox 23"/>
          <p:cNvSpPr txBox="1"/>
          <p:nvPr/>
        </p:nvSpPr>
        <p:spPr>
          <a:xfrm>
            <a:off x="7112730" y="8355623"/>
            <a:ext cx="9070778" cy="812530"/>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1800" dirty="0">
                <a:latin typeface="Sakkal Majalla" panose="02000000000000000000" pitchFamily="2" charset="-78"/>
                <a:cs typeface="Sakkal Majalla" panose="02000000000000000000" pitchFamily="2" charset="-78"/>
              </a:rPr>
              <a:t>الغرض من خفض التصعيد هو تقليل الضرر أو الإصابة، إن لم يكن القضاء عليها تماما. يمكن لمشرف الباب التحدث إلى المشتبه به وتهدئته قبل القبض عليه ، مما يقلل من التوتر ويمنع المزيد من الإصابات.</a:t>
            </a:r>
            <a:endParaRPr lang="en-US" sz="1800" dirty="0">
              <a:latin typeface="Sakkal Majalla" panose="02000000000000000000" pitchFamily="2" charset="-78"/>
              <a:cs typeface="Sakkal Majalla" panose="02000000000000000000" pitchFamily="2" charset="-78"/>
            </a:endParaRPr>
          </a:p>
        </p:txBody>
      </p:sp>
      <p:pic>
        <p:nvPicPr>
          <p:cNvPr id="25" name="Picture 2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614447" y="8029487"/>
            <a:ext cx="457200" cy="457200"/>
          </a:xfrm>
          <a:prstGeom prst="rect">
            <a:avLst/>
          </a:prstGeom>
        </p:spPr>
      </p:pic>
      <p:pic>
        <p:nvPicPr>
          <p:cNvPr id="27" name="Picture 2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614447" y="5371208"/>
            <a:ext cx="457200" cy="457200"/>
          </a:xfrm>
          <a:prstGeom prst="rect">
            <a:avLst/>
          </a:prstGeom>
        </p:spPr>
      </p:pic>
      <p:pic>
        <p:nvPicPr>
          <p:cNvPr id="28" name="Picture 2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614447" y="2895600"/>
            <a:ext cx="457200" cy="457200"/>
          </a:xfrm>
          <a:prstGeom prst="rect">
            <a:avLst/>
          </a:prstGeom>
        </p:spPr>
      </p:pic>
      <p:sp>
        <p:nvSpPr>
          <p:cNvPr id="30" name="TextBox 29"/>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4</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1" name="TextBox 30">
            <a:extLst>
              <a:ext uri="{FF2B5EF4-FFF2-40B4-BE49-F238E27FC236}">
                <a16:creationId xmlns:a16="http://schemas.microsoft.com/office/drawing/2014/main" id="{FB3E5A25-4AF3-4118-AB45-067CCEC910B6}"/>
              </a:ext>
            </a:extLst>
          </p:cNvPr>
          <p:cNvSpPr txBox="1"/>
          <p:nvPr/>
        </p:nvSpPr>
        <p:spPr>
          <a:xfrm>
            <a:off x="9144000" y="997223"/>
            <a:ext cx="82207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تقنيات خفض التصعيد</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32" name="Group 31"/>
          <p:cNvGrpSpPr/>
          <p:nvPr/>
        </p:nvGrpSpPr>
        <p:grpSpPr>
          <a:xfrm>
            <a:off x="14369660" y="1929679"/>
            <a:ext cx="2809211" cy="0"/>
            <a:chOff x="1216222" y="6141141"/>
            <a:chExt cx="2809211" cy="0"/>
          </a:xfrm>
        </p:grpSpPr>
        <p:cxnSp>
          <p:nvCxnSpPr>
            <p:cNvPr id="33" name="Straight Connector 32"/>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34" name="Straight Connector 33"/>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35" name="Straight Connector 34"/>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421443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746">
      <a:dk1>
        <a:sysClr val="windowText" lastClr="000000"/>
      </a:dk1>
      <a:lt1>
        <a:sysClr val="window" lastClr="FFFFFF"/>
      </a:lt1>
      <a:dk2>
        <a:srgbClr val="44546A"/>
      </a:dk2>
      <a:lt2>
        <a:srgbClr val="000E4D"/>
      </a:lt2>
      <a:accent1>
        <a:srgbClr val="A42F38"/>
      </a:accent1>
      <a:accent2>
        <a:srgbClr val="5A595A"/>
      </a:accent2>
      <a:accent3>
        <a:srgbClr val="FAFAFA"/>
      </a:accent3>
      <a:accent4>
        <a:srgbClr val="A42F38"/>
      </a:accent4>
      <a:accent5>
        <a:srgbClr val="5A595A"/>
      </a:accent5>
      <a:accent6>
        <a:srgbClr val="F6F5F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000" dirty="0" smtClean="0">
            <a:solidFill>
              <a:schemeClr val="bg1"/>
            </a:solidFill>
            <a:latin typeface="Montserrat" panose="00000500000000000000" pitchFamily="2" charset="0"/>
            <a:ea typeface="Open Sans" panose="020B0606030504020204" pitchFamily="34" charset="0"/>
            <a:cs typeface="Hind"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Aft>
            <a:spcPts val="600"/>
          </a:spcAft>
          <a:buSzPct val="100000"/>
          <a:defRPr dirty="0">
            <a:solidFill>
              <a:schemeClr val="tx1">
                <a:lumMod val="65000"/>
                <a:lumOff val="35000"/>
              </a:schemeClr>
            </a:solidFill>
            <a:latin typeface="Montserrat" panose="00000500000000000000" pitchFamily="2" charset="0"/>
            <a:ea typeface="Open Sans" panose="020B0606030504020204" pitchFamily="34" charset="0"/>
            <a:cs typeface="Hin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76520</TotalTime>
  <Words>2474</Words>
  <Application>Microsoft Office PowerPoint</Application>
  <PresentationFormat>Custom</PresentationFormat>
  <Paragraphs>158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Sakkal Majalla</vt:lpstr>
      <vt:lpstr>Montserrat</vt:lpstr>
      <vt:lpstr>Arial</vt:lpstr>
      <vt:lpstr>Calibri</vt:lpstr>
      <vt:lpstr>Hind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majava</dc:creator>
  <cp:lastModifiedBy>Basmah Al</cp:lastModifiedBy>
  <cp:revision>9042</cp:revision>
  <dcterms:created xsi:type="dcterms:W3CDTF">2018-12-06T00:31:13Z</dcterms:created>
  <dcterms:modified xsi:type="dcterms:W3CDTF">2024-06-08T13:23:33Z</dcterms:modified>
</cp:coreProperties>
</file>