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5" r:id="rId1"/>
  </p:sldMasterIdLst>
  <p:notesMasterIdLst>
    <p:notesMasterId r:id="rId18"/>
  </p:notesMasterIdLst>
  <p:handoutMasterIdLst>
    <p:handoutMasterId r:id="rId19"/>
  </p:handoutMasterIdLst>
  <p:sldIdLst>
    <p:sldId id="1364" r:id="rId2"/>
    <p:sldId id="1337" r:id="rId3"/>
    <p:sldId id="1365" r:id="rId4"/>
    <p:sldId id="1366" r:id="rId5"/>
    <p:sldId id="1367" r:id="rId6"/>
    <p:sldId id="1369" r:id="rId7"/>
    <p:sldId id="1370" r:id="rId8"/>
    <p:sldId id="1371" r:id="rId9"/>
    <p:sldId id="1372" r:id="rId10"/>
    <p:sldId id="1373" r:id="rId11"/>
    <p:sldId id="1374" r:id="rId12"/>
    <p:sldId id="1375" r:id="rId13"/>
    <p:sldId id="1376" r:id="rId14"/>
    <p:sldId id="1377" r:id="rId15"/>
    <p:sldId id="1378" r:id="rId16"/>
    <p:sldId id="1380" r:id="rId17"/>
  </p:sldIdLst>
  <p:sldSz cx="18288000" cy="10287000"/>
  <p:notesSz cx="6858000" cy="9144000"/>
  <p:embeddedFontLst>
    <p:embeddedFont>
      <p:font typeface="Hind" panose="02000000000000000000" pitchFamily="2" charset="0"/>
      <p:regular r:id="rId20"/>
      <p:bold r:id="rId21"/>
    </p:embeddedFont>
    <p:embeddedFont>
      <p:font typeface="Montserrat" pitchFamily="2" charset="0"/>
      <p:regular r:id="rId22"/>
      <p:bold r:id="rId23"/>
      <p:italic r:id="rId24"/>
      <p:boldItalic r:id="rId25"/>
    </p:embeddedFont>
    <p:embeddedFont>
      <p:font typeface="Sakkal Majalla" panose="02000000000000000000" pitchFamily="2" charset="-78"/>
      <p:regular r:id="rId26"/>
      <p:bold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16" userDrawn="1">
          <p15:clr>
            <a:srgbClr val="A4A3A4"/>
          </p15:clr>
        </p15:guide>
        <p15:guide id="2" pos="5760" userDrawn="1">
          <p15:clr>
            <a:srgbClr val="A4A3A4"/>
          </p15:clr>
        </p15:guide>
        <p15:guide id="3" pos="312" userDrawn="1">
          <p15:clr>
            <a:srgbClr val="A4A3A4"/>
          </p15:clr>
        </p15:guide>
        <p15:guide id="4" pos="11208" userDrawn="1">
          <p15:clr>
            <a:srgbClr val="A4A3A4"/>
          </p15:clr>
        </p15:guide>
        <p15:guide id="5" orient="horz" pos="192" userDrawn="1">
          <p15:clr>
            <a:srgbClr val="A4A3A4"/>
          </p15:clr>
        </p15:guide>
        <p15:guide id="6" orient="horz" pos="6288" userDrawn="1">
          <p15:clr>
            <a:srgbClr val="A4A3A4"/>
          </p15:clr>
        </p15:guide>
        <p15:guide id="7" pos="5448" userDrawn="1">
          <p15:clr>
            <a:srgbClr val="A4A3A4"/>
          </p15:clr>
        </p15:guide>
        <p15:guide id="8" pos="6048" userDrawn="1">
          <p15:clr>
            <a:srgbClr val="A4A3A4"/>
          </p15:clr>
        </p15:guide>
        <p15:guide id="9" pos="2664" userDrawn="1">
          <p15:clr>
            <a:srgbClr val="A4A3A4"/>
          </p15:clr>
        </p15:guide>
        <p15:guide id="10" pos="3024" userDrawn="1">
          <p15:clr>
            <a:srgbClr val="A4A3A4"/>
          </p15:clr>
        </p15:guide>
        <p15:guide id="11" pos="8472" userDrawn="1">
          <p15:clr>
            <a:srgbClr val="A4A3A4"/>
          </p15:clr>
        </p15:guide>
        <p15:guide id="12" pos="8856" userDrawn="1">
          <p15:clr>
            <a:srgbClr val="A4A3A4"/>
          </p15:clr>
        </p15:guide>
        <p15:guide id="13" orient="horz" pos="1488" userDrawn="1">
          <p15:clr>
            <a:srgbClr val="A4A3A4"/>
          </p15:clr>
        </p15:guide>
        <p15:guide id="14" orient="horz" pos="1824" userDrawn="1">
          <p15:clr>
            <a:srgbClr val="A4A3A4"/>
          </p15:clr>
        </p15:guide>
        <p15:guide id="15" orient="horz" pos="4704" userDrawn="1">
          <p15:clr>
            <a:srgbClr val="A4A3A4"/>
          </p15:clr>
        </p15:guide>
        <p15:guide id="16" orient="horz" pos="4944" userDrawn="1">
          <p15:clr>
            <a:srgbClr val="A4A3A4"/>
          </p15:clr>
        </p15:guide>
        <p15:guide id="17" pos="480" userDrawn="1">
          <p15:clr>
            <a:srgbClr val="A4A3A4"/>
          </p15:clr>
        </p15:guide>
        <p15:guide id="18" pos="11040" userDrawn="1">
          <p15:clr>
            <a:srgbClr val="A4A3A4"/>
          </p15:clr>
        </p15:guide>
        <p15:guide id="19" orient="horz" pos="6000" userDrawn="1">
          <p15:clr>
            <a:srgbClr val="A4A3A4"/>
          </p15:clr>
        </p15:guide>
        <p15:guide id="20" orient="horz" pos="5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1"/>
    <a:srgbClr val="F5F5F5"/>
    <a:srgbClr val="EBEBEB"/>
    <a:srgbClr val="272727"/>
    <a:srgbClr val="1D1D1D"/>
    <a:srgbClr val="5A595A"/>
    <a:srgbClr val="A42F38"/>
    <a:srgbClr val="F3F5F7"/>
    <a:srgbClr val="FEF4E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90" autoAdjust="0"/>
    <p:restoredTop sz="91279" autoAdjust="0"/>
  </p:normalViewPr>
  <p:slideViewPr>
    <p:cSldViewPr snapToGrid="0">
      <p:cViewPr>
        <p:scale>
          <a:sx n="56" d="100"/>
          <a:sy n="56" d="100"/>
        </p:scale>
        <p:origin x="-2055" y="228"/>
      </p:cViewPr>
      <p:guideLst>
        <p:guide orient="horz" pos="3216"/>
        <p:guide pos="5760"/>
        <p:guide pos="312"/>
        <p:guide pos="11208"/>
        <p:guide orient="horz" pos="192"/>
        <p:guide orient="horz" pos="6288"/>
        <p:guide pos="5448"/>
        <p:guide pos="6048"/>
        <p:guide pos="2664"/>
        <p:guide pos="3024"/>
        <p:guide pos="8472"/>
        <p:guide pos="8856"/>
        <p:guide orient="horz" pos="1488"/>
        <p:guide orient="horz" pos="1824"/>
        <p:guide orient="horz" pos="4704"/>
        <p:guide orient="horz" pos="4944"/>
        <p:guide pos="480"/>
        <p:guide pos="11040"/>
        <p:guide orient="horz" pos="6000"/>
        <p:guide orient="horz" pos="504"/>
      </p:guideLst>
    </p:cSldViewPr>
  </p:slideViewPr>
  <p:notesTextViewPr>
    <p:cViewPr>
      <p:scale>
        <a:sx n="100" d="100"/>
        <a:sy n="100" d="100"/>
      </p:scale>
      <p:origin x="0" y="0"/>
    </p:cViewPr>
  </p:notesTextViewPr>
  <p:sorterViewPr>
    <p:cViewPr>
      <p:scale>
        <a:sx n="75" d="100"/>
        <a:sy n="75" d="100"/>
      </p:scale>
      <p:origin x="0" y="-6144"/>
    </p:cViewPr>
  </p:sorterViewPr>
  <p:notesViewPr>
    <p:cSldViewPr snapToGrid="0" showGuide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EB80D4-9131-4CF7-91AF-C15870A52E7D}" type="datetimeFigureOut">
              <a:rPr lang="en-US" smtClean="0"/>
              <a:t>5/7/2024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0C161A-BB01-412D-AEED-DEA32A9E57F1}" type="slidenum">
              <a:rPr lang="en-US" smtClean="0"/>
              <a:t>‹#›</a:t>
            </a:fld>
            <a:endParaRPr lang="en-US"/>
          </a:p>
        </p:txBody>
      </p:sp>
    </p:spTree>
    <p:extLst>
      <p:ext uri="{BB962C8B-B14F-4D97-AF65-F5344CB8AC3E}">
        <p14:creationId xmlns:p14="http://schemas.microsoft.com/office/powerpoint/2010/main" val="75610600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49ABE-EA7F-46DB-A25A-084C67BECAE7}"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38EFB-67E9-4F3D-9DC5-90D203141A63}" type="slidenum">
              <a:rPr lang="en-US" smtClean="0"/>
              <a:t>‹#›</a:t>
            </a:fld>
            <a:endParaRPr lang="en-US"/>
          </a:p>
        </p:txBody>
      </p:sp>
    </p:spTree>
    <p:extLst>
      <p:ext uri="{BB962C8B-B14F-4D97-AF65-F5344CB8AC3E}">
        <p14:creationId xmlns:p14="http://schemas.microsoft.com/office/powerpoint/2010/main" val="27531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677400" y="0"/>
            <a:ext cx="8610600" cy="8947052"/>
          </a:xfrm>
          <a:custGeom>
            <a:avLst/>
            <a:gdLst>
              <a:gd name="connsiteX0" fmla="*/ 0 w 8610600"/>
              <a:gd name="connsiteY0" fmla="*/ 0 h 8947052"/>
              <a:gd name="connsiteX1" fmla="*/ 8610600 w 8610600"/>
              <a:gd name="connsiteY1" fmla="*/ 0 h 8947052"/>
              <a:gd name="connsiteX2" fmla="*/ 8610600 w 8610600"/>
              <a:gd name="connsiteY2" fmla="*/ 8947052 h 8947052"/>
              <a:gd name="connsiteX3" fmla="*/ 0 w 8610600"/>
              <a:gd name="connsiteY3" fmla="*/ 8947052 h 8947052"/>
            </a:gdLst>
            <a:ahLst/>
            <a:cxnLst>
              <a:cxn ang="0">
                <a:pos x="connsiteX0" y="connsiteY0"/>
              </a:cxn>
              <a:cxn ang="0">
                <a:pos x="connsiteX1" y="connsiteY1"/>
              </a:cxn>
              <a:cxn ang="0">
                <a:pos x="connsiteX2" y="connsiteY2"/>
              </a:cxn>
              <a:cxn ang="0">
                <a:pos x="connsiteX3" y="connsiteY3"/>
              </a:cxn>
            </a:cxnLst>
            <a:rect l="l" t="t" r="r" b="b"/>
            <a:pathLst>
              <a:path w="8610600" h="8947052">
                <a:moveTo>
                  <a:pt x="0" y="0"/>
                </a:moveTo>
                <a:lnTo>
                  <a:pt x="8610600" y="0"/>
                </a:lnTo>
                <a:lnTo>
                  <a:pt x="8610600" y="8947052"/>
                </a:lnTo>
                <a:lnTo>
                  <a:pt x="0" y="8947052"/>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3" name="Rectangle 2"/>
          <p:cNvSpPr/>
          <p:nvPr userDrawn="1"/>
        </p:nvSpPr>
        <p:spPr>
          <a:xfrm>
            <a:off x="9677400" y="8947052"/>
            <a:ext cx="8610600" cy="1339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Hind" panose="02000000000000000000" pitchFamily="2" charset="0"/>
              <a:ea typeface="Open Sans" panose="020B0606030504020204" pitchFamily="34" charset="0"/>
              <a:cs typeface="Hind" panose="02000000000000000000" pitchFamily="2" charset="0"/>
            </a:endParaRPr>
          </a:p>
        </p:txBody>
      </p:sp>
    </p:spTree>
    <p:extLst>
      <p:ext uri="{BB962C8B-B14F-4D97-AF65-F5344CB8AC3E}">
        <p14:creationId xmlns:p14="http://schemas.microsoft.com/office/powerpoint/2010/main" val="2252343781"/>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Image Shap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sp>
        <p:nvSpPr>
          <p:cNvPr id="14" name="Picture Placeholder 13"/>
          <p:cNvSpPr>
            <a:spLocks noGrp="1"/>
          </p:cNvSpPr>
          <p:nvPr>
            <p:ph type="pic" sz="quarter" idx="10"/>
          </p:nvPr>
        </p:nvSpPr>
        <p:spPr>
          <a:xfrm flipH="1">
            <a:off x="3771899" y="0"/>
            <a:ext cx="8983206" cy="5143500"/>
          </a:xfrm>
          <a:custGeom>
            <a:avLst/>
            <a:gdLst>
              <a:gd name="connsiteX0" fmla="*/ 0 w 8983207"/>
              <a:gd name="connsiteY0" fmla="*/ 0 h 5143500"/>
              <a:gd name="connsiteX1" fmla="*/ 8983207 w 8983207"/>
              <a:gd name="connsiteY1" fmla="*/ 0 h 5143500"/>
              <a:gd name="connsiteX2" fmla="*/ 8983207 w 8983207"/>
              <a:gd name="connsiteY2" fmla="*/ 2439548 h 5143500"/>
              <a:gd name="connsiteX3" fmla="*/ 6279255 w 8983207"/>
              <a:gd name="connsiteY3" fmla="*/ 5143500 h 5143500"/>
              <a:gd name="connsiteX4" fmla="*/ 0 w 8983207"/>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207" h="5143500">
                <a:moveTo>
                  <a:pt x="0" y="0"/>
                </a:moveTo>
                <a:lnTo>
                  <a:pt x="8983207" y="0"/>
                </a:lnTo>
                <a:lnTo>
                  <a:pt x="8983207" y="2439548"/>
                </a:lnTo>
                <a:cubicBezTo>
                  <a:pt x="8983207" y="3932899"/>
                  <a:pt x="7772607" y="5143500"/>
                  <a:pt x="6279255" y="5143500"/>
                </a:cubicBezTo>
                <a:lnTo>
                  <a:pt x="0" y="5143500"/>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2" name="Rectangle 11"/>
          <p:cNvSpPr/>
          <p:nvPr userDrawn="1"/>
        </p:nvSpPr>
        <p:spPr>
          <a:xfrm>
            <a:off x="12755105" y="0"/>
            <a:ext cx="553289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Montserrat" panose="00000500000000000000" pitchFamily="2" charset="0"/>
              <a:ea typeface="Open Sans" panose="020B0606030504020204" pitchFamily="34" charset="0"/>
              <a:cs typeface="Hind" panose="02000000000000000000" pitchFamily="2" charset="0"/>
            </a:endParaRP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126756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sp>
        <p:nvSpPr>
          <p:cNvPr id="10" name="Picture Placeholder 9"/>
          <p:cNvSpPr>
            <a:spLocks noGrp="1"/>
          </p:cNvSpPr>
          <p:nvPr>
            <p:ph type="pic" sz="quarter" idx="10"/>
          </p:nvPr>
        </p:nvSpPr>
        <p:spPr>
          <a:xfrm>
            <a:off x="9639300" y="838200"/>
            <a:ext cx="8648700" cy="5581650"/>
          </a:xfrm>
          <a:custGeom>
            <a:avLst/>
            <a:gdLst>
              <a:gd name="connsiteX0" fmla="*/ 0 w 8648700"/>
              <a:gd name="connsiteY0" fmla="*/ 0 h 5581650"/>
              <a:gd name="connsiteX1" fmla="*/ 8648700 w 8648700"/>
              <a:gd name="connsiteY1" fmla="*/ 0 h 5581650"/>
              <a:gd name="connsiteX2" fmla="*/ 8648700 w 8648700"/>
              <a:gd name="connsiteY2" fmla="*/ 5581650 h 5581650"/>
              <a:gd name="connsiteX3" fmla="*/ 0 w 8648700"/>
              <a:gd name="connsiteY3" fmla="*/ 5581650 h 5581650"/>
            </a:gdLst>
            <a:ahLst/>
            <a:cxnLst>
              <a:cxn ang="0">
                <a:pos x="connsiteX0" y="connsiteY0"/>
              </a:cxn>
              <a:cxn ang="0">
                <a:pos x="connsiteX1" y="connsiteY1"/>
              </a:cxn>
              <a:cxn ang="0">
                <a:pos x="connsiteX2" y="connsiteY2"/>
              </a:cxn>
              <a:cxn ang="0">
                <a:pos x="connsiteX3" y="connsiteY3"/>
              </a:cxn>
            </a:cxnLst>
            <a:rect l="l" t="t" r="r" b="b"/>
            <a:pathLst>
              <a:path w="8648700" h="5581650">
                <a:moveTo>
                  <a:pt x="0" y="0"/>
                </a:moveTo>
                <a:lnTo>
                  <a:pt x="8648700" y="0"/>
                </a:lnTo>
                <a:lnTo>
                  <a:pt x="8648700" y="5581650"/>
                </a:lnTo>
                <a:lnTo>
                  <a:pt x="0" y="5581650"/>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399747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Left Image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sp>
        <p:nvSpPr>
          <p:cNvPr id="12" name="Picture Placeholder 11"/>
          <p:cNvSpPr>
            <a:spLocks noGrp="1"/>
          </p:cNvSpPr>
          <p:nvPr>
            <p:ph type="pic" sz="quarter" idx="10"/>
          </p:nvPr>
        </p:nvSpPr>
        <p:spPr>
          <a:xfrm>
            <a:off x="10652420" y="1555370"/>
            <a:ext cx="6942222" cy="4305300"/>
          </a:xfrm>
          <a:custGeom>
            <a:avLst/>
            <a:gdLst>
              <a:gd name="connsiteX0" fmla="*/ 0 w 6942222"/>
              <a:gd name="connsiteY0" fmla="*/ 0 h 4305300"/>
              <a:gd name="connsiteX1" fmla="*/ 6942222 w 6942222"/>
              <a:gd name="connsiteY1" fmla="*/ 0 h 4305300"/>
              <a:gd name="connsiteX2" fmla="*/ 6942222 w 6942222"/>
              <a:gd name="connsiteY2" fmla="*/ 4305300 h 4305300"/>
              <a:gd name="connsiteX3" fmla="*/ 0 w 6942222"/>
              <a:gd name="connsiteY3" fmla="*/ 4305300 h 4305300"/>
            </a:gdLst>
            <a:ahLst/>
            <a:cxnLst>
              <a:cxn ang="0">
                <a:pos x="connsiteX0" y="connsiteY0"/>
              </a:cxn>
              <a:cxn ang="0">
                <a:pos x="connsiteX1" y="connsiteY1"/>
              </a:cxn>
              <a:cxn ang="0">
                <a:pos x="connsiteX2" y="connsiteY2"/>
              </a:cxn>
              <a:cxn ang="0">
                <a:pos x="connsiteX3" y="connsiteY3"/>
              </a:cxn>
            </a:cxnLst>
            <a:rect l="l" t="t" r="r" b="b"/>
            <a:pathLst>
              <a:path w="6942222" h="4305300">
                <a:moveTo>
                  <a:pt x="0" y="0"/>
                </a:moveTo>
                <a:lnTo>
                  <a:pt x="6942222" y="0"/>
                </a:lnTo>
                <a:lnTo>
                  <a:pt x="6942222" y="4305300"/>
                </a:lnTo>
                <a:lnTo>
                  <a:pt x="0" y="4305300"/>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6" name="Picture Placeholder 15"/>
          <p:cNvSpPr>
            <a:spLocks noGrp="1"/>
          </p:cNvSpPr>
          <p:nvPr>
            <p:ph type="pic" sz="quarter" idx="12"/>
          </p:nvPr>
        </p:nvSpPr>
        <p:spPr>
          <a:xfrm>
            <a:off x="10652420" y="6153437"/>
            <a:ext cx="3300664" cy="2362200"/>
          </a:xfrm>
          <a:custGeom>
            <a:avLst/>
            <a:gdLst>
              <a:gd name="connsiteX0" fmla="*/ 0 w 3300664"/>
              <a:gd name="connsiteY0" fmla="*/ 0 h 2362200"/>
              <a:gd name="connsiteX1" fmla="*/ 3300664 w 3300664"/>
              <a:gd name="connsiteY1" fmla="*/ 0 h 2362200"/>
              <a:gd name="connsiteX2" fmla="*/ 3300664 w 3300664"/>
              <a:gd name="connsiteY2" fmla="*/ 2362200 h 2362200"/>
              <a:gd name="connsiteX3" fmla="*/ 0 w 3300664"/>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3300664" h="2362200">
                <a:moveTo>
                  <a:pt x="0" y="0"/>
                </a:moveTo>
                <a:lnTo>
                  <a:pt x="3300664" y="0"/>
                </a:lnTo>
                <a:lnTo>
                  <a:pt x="3300664" y="2362200"/>
                </a:lnTo>
                <a:lnTo>
                  <a:pt x="0" y="2362200"/>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4" name="Picture Placeholder 13"/>
          <p:cNvSpPr>
            <a:spLocks noGrp="1"/>
          </p:cNvSpPr>
          <p:nvPr>
            <p:ph type="pic" sz="quarter" idx="11"/>
          </p:nvPr>
        </p:nvSpPr>
        <p:spPr>
          <a:xfrm>
            <a:off x="14293978" y="6153436"/>
            <a:ext cx="3300664" cy="2362200"/>
          </a:xfrm>
          <a:custGeom>
            <a:avLst/>
            <a:gdLst>
              <a:gd name="connsiteX0" fmla="*/ 0 w 3300664"/>
              <a:gd name="connsiteY0" fmla="*/ 0 h 2362200"/>
              <a:gd name="connsiteX1" fmla="*/ 3300664 w 3300664"/>
              <a:gd name="connsiteY1" fmla="*/ 0 h 2362200"/>
              <a:gd name="connsiteX2" fmla="*/ 3300664 w 3300664"/>
              <a:gd name="connsiteY2" fmla="*/ 2362200 h 2362200"/>
              <a:gd name="connsiteX3" fmla="*/ 0 w 3300664"/>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3300664" h="2362200">
                <a:moveTo>
                  <a:pt x="0" y="0"/>
                </a:moveTo>
                <a:lnTo>
                  <a:pt x="3300664" y="0"/>
                </a:lnTo>
                <a:lnTo>
                  <a:pt x="3300664" y="2362200"/>
                </a:lnTo>
                <a:lnTo>
                  <a:pt x="0" y="2362200"/>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297119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248388" y="3636522"/>
            <a:ext cx="4618492" cy="2247254"/>
          </a:xfrm>
          <a:custGeom>
            <a:avLst/>
            <a:gdLst>
              <a:gd name="connsiteX0" fmla="*/ 0 w 4618492"/>
              <a:gd name="connsiteY0" fmla="*/ 0 h 2247254"/>
              <a:gd name="connsiteX1" fmla="*/ 4618492 w 4618492"/>
              <a:gd name="connsiteY1" fmla="*/ 0 h 2247254"/>
              <a:gd name="connsiteX2" fmla="*/ 4618492 w 4618492"/>
              <a:gd name="connsiteY2" fmla="*/ 2247254 h 2247254"/>
              <a:gd name="connsiteX3" fmla="*/ 0 w 4618492"/>
              <a:gd name="connsiteY3" fmla="*/ 2247254 h 2247254"/>
            </a:gdLst>
            <a:ahLst/>
            <a:cxnLst>
              <a:cxn ang="0">
                <a:pos x="connsiteX0" y="connsiteY0"/>
              </a:cxn>
              <a:cxn ang="0">
                <a:pos x="connsiteX1" y="connsiteY1"/>
              </a:cxn>
              <a:cxn ang="0">
                <a:pos x="connsiteX2" y="connsiteY2"/>
              </a:cxn>
              <a:cxn ang="0">
                <a:pos x="connsiteX3" y="connsiteY3"/>
              </a:cxn>
            </a:cxnLst>
            <a:rect l="l" t="t" r="r" b="b"/>
            <a:pathLst>
              <a:path w="4618492" h="2247254">
                <a:moveTo>
                  <a:pt x="0" y="0"/>
                </a:moveTo>
                <a:lnTo>
                  <a:pt x="4618492" y="0"/>
                </a:lnTo>
                <a:lnTo>
                  <a:pt x="4618492" y="2247254"/>
                </a:lnTo>
                <a:lnTo>
                  <a:pt x="0" y="2247254"/>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5" name="Picture Placeholder 14"/>
          <p:cNvSpPr>
            <a:spLocks noGrp="1"/>
          </p:cNvSpPr>
          <p:nvPr>
            <p:ph type="pic" sz="quarter" idx="11"/>
          </p:nvPr>
        </p:nvSpPr>
        <p:spPr>
          <a:xfrm>
            <a:off x="6834754" y="3644453"/>
            <a:ext cx="4618492" cy="2247254"/>
          </a:xfrm>
          <a:custGeom>
            <a:avLst/>
            <a:gdLst>
              <a:gd name="connsiteX0" fmla="*/ 0 w 4618492"/>
              <a:gd name="connsiteY0" fmla="*/ 0 h 2247254"/>
              <a:gd name="connsiteX1" fmla="*/ 4618492 w 4618492"/>
              <a:gd name="connsiteY1" fmla="*/ 0 h 2247254"/>
              <a:gd name="connsiteX2" fmla="*/ 4618492 w 4618492"/>
              <a:gd name="connsiteY2" fmla="*/ 2247254 h 2247254"/>
              <a:gd name="connsiteX3" fmla="*/ 0 w 4618492"/>
              <a:gd name="connsiteY3" fmla="*/ 2247254 h 2247254"/>
            </a:gdLst>
            <a:ahLst/>
            <a:cxnLst>
              <a:cxn ang="0">
                <a:pos x="connsiteX0" y="connsiteY0"/>
              </a:cxn>
              <a:cxn ang="0">
                <a:pos x="connsiteX1" y="connsiteY1"/>
              </a:cxn>
              <a:cxn ang="0">
                <a:pos x="connsiteX2" y="connsiteY2"/>
              </a:cxn>
              <a:cxn ang="0">
                <a:pos x="connsiteX3" y="connsiteY3"/>
              </a:cxn>
            </a:cxnLst>
            <a:rect l="l" t="t" r="r" b="b"/>
            <a:pathLst>
              <a:path w="4618492" h="2247254">
                <a:moveTo>
                  <a:pt x="0" y="0"/>
                </a:moveTo>
                <a:lnTo>
                  <a:pt x="4618492" y="0"/>
                </a:lnTo>
                <a:lnTo>
                  <a:pt x="4618492" y="2247254"/>
                </a:lnTo>
                <a:lnTo>
                  <a:pt x="0" y="2247254"/>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6" name="Picture Placeholder 15"/>
          <p:cNvSpPr>
            <a:spLocks noGrp="1"/>
          </p:cNvSpPr>
          <p:nvPr>
            <p:ph type="pic" sz="quarter" idx="12"/>
          </p:nvPr>
        </p:nvSpPr>
        <p:spPr>
          <a:xfrm>
            <a:off x="12421120" y="3644453"/>
            <a:ext cx="4618492" cy="2247254"/>
          </a:xfrm>
          <a:custGeom>
            <a:avLst/>
            <a:gdLst>
              <a:gd name="connsiteX0" fmla="*/ 0 w 4618492"/>
              <a:gd name="connsiteY0" fmla="*/ 0 h 2247254"/>
              <a:gd name="connsiteX1" fmla="*/ 4618492 w 4618492"/>
              <a:gd name="connsiteY1" fmla="*/ 0 h 2247254"/>
              <a:gd name="connsiteX2" fmla="*/ 4618492 w 4618492"/>
              <a:gd name="connsiteY2" fmla="*/ 2247254 h 2247254"/>
              <a:gd name="connsiteX3" fmla="*/ 0 w 4618492"/>
              <a:gd name="connsiteY3" fmla="*/ 2247254 h 2247254"/>
            </a:gdLst>
            <a:ahLst/>
            <a:cxnLst>
              <a:cxn ang="0">
                <a:pos x="connsiteX0" y="connsiteY0"/>
              </a:cxn>
              <a:cxn ang="0">
                <a:pos x="connsiteX1" y="connsiteY1"/>
              </a:cxn>
              <a:cxn ang="0">
                <a:pos x="connsiteX2" y="connsiteY2"/>
              </a:cxn>
              <a:cxn ang="0">
                <a:pos x="connsiteX3" y="connsiteY3"/>
              </a:cxn>
            </a:cxnLst>
            <a:rect l="l" t="t" r="r" b="b"/>
            <a:pathLst>
              <a:path w="4618492" h="2247254">
                <a:moveTo>
                  <a:pt x="0" y="0"/>
                </a:moveTo>
                <a:lnTo>
                  <a:pt x="4618492" y="0"/>
                </a:lnTo>
                <a:lnTo>
                  <a:pt x="4618492" y="2247254"/>
                </a:lnTo>
                <a:lnTo>
                  <a:pt x="0" y="2247254"/>
                </a:ln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240988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s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1009511" y="3686660"/>
            <a:ext cx="3899124" cy="3792609"/>
          </a:xfrm>
          <a:custGeom>
            <a:avLst/>
            <a:gdLst>
              <a:gd name="connsiteX0" fmla="*/ 123017 w 3899124"/>
              <a:gd name="connsiteY0" fmla="*/ 0 h 3792609"/>
              <a:gd name="connsiteX1" fmla="*/ 3776107 w 3899124"/>
              <a:gd name="connsiteY1" fmla="*/ 0 h 3792609"/>
              <a:gd name="connsiteX2" fmla="*/ 3899124 w 3899124"/>
              <a:gd name="connsiteY2" fmla="*/ 117535 h 3792609"/>
              <a:gd name="connsiteX3" fmla="*/ 3899124 w 3899124"/>
              <a:gd name="connsiteY3" fmla="*/ 3792609 h 3792609"/>
              <a:gd name="connsiteX4" fmla="*/ 0 w 3899124"/>
              <a:gd name="connsiteY4" fmla="*/ 3792609 h 3792609"/>
              <a:gd name="connsiteX5" fmla="*/ 0 w 3899124"/>
              <a:gd name="connsiteY5" fmla="*/ 117535 h 3792609"/>
              <a:gd name="connsiteX6" fmla="*/ 123017 w 3899124"/>
              <a:gd name="connsiteY6" fmla="*/ 0 h 379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9124" h="3792609">
                <a:moveTo>
                  <a:pt x="123017" y="0"/>
                </a:moveTo>
                <a:lnTo>
                  <a:pt x="3776107" y="0"/>
                </a:lnTo>
                <a:cubicBezTo>
                  <a:pt x="3844047" y="0"/>
                  <a:pt x="3899124" y="52623"/>
                  <a:pt x="3899124" y="117535"/>
                </a:cubicBezTo>
                <a:lnTo>
                  <a:pt x="3899124" y="3792609"/>
                </a:lnTo>
                <a:lnTo>
                  <a:pt x="0" y="3792609"/>
                </a:lnTo>
                <a:lnTo>
                  <a:pt x="0" y="117535"/>
                </a:lnTo>
                <a:cubicBezTo>
                  <a:pt x="0" y="52623"/>
                  <a:pt x="55077" y="0"/>
                  <a:pt x="123017" y="0"/>
                </a:cubicBez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7" name="Picture Placeholder 16"/>
          <p:cNvSpPr>
            <a:spLocks noGrp="1"/>
          </p:cNvSpPr>
          <p:nvPr>
            <p:ph type="pic" sz="quarter" idx="11"/>
          </p:nvPr>
        </p:nvSpPr>
        <p:spPr>
          <a:xfrm>
            <a:off x="5076676" y="3686660"/>
            <a:ext cx="3899124" cy="3792609"/>
          </a:xfrm>
          <a:custGeom>
            <a:avLst/>
            <a:gdLst>
              <a:gd name="connsiteX0" fmla="*/ 123017 w 3899124"/>
              <a:gd name="connsiteY0" fmla="*/ 0 h 3792609"/>
              <a:gd name="connsiteX1" fmla="*/ 3776107 w 3899124"/>
              <a:gd name="connsiteY1" fmla="*/ 0 h 3792609"/>
              <a:gd name="connsiteX2" fmla="*/ 3899124 w 3899124"/>
              <a:gd name="connsiteY2" fmla="*/ 117535 h 3792609"/>
              <a:gd name="connsiteX3" fmla="*/ 3899124 w 3899124"/>
              <a:gd name="connsiteY3" fmla="*/ 3792609 h 3792609"/>
              <a:gd name="connsiteX4" fmla="*/ 0 w 3899124"/>
              <a:gd name="connsiteY4" fmla="*/ 3792609 h 3792609"/>
              <a:gd name="connsiteX5" fmla="*/ 0 w 3899124"/>
              <a:gd name="connsiteY5" fmla="*/ 117535 h 3792609"/>
              <a:gd name="connsiteX6" fmla="*/ 123017 w 3899124"/>
              <a:gd name="connsiteY6" fmla="*/ 0 h 379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9124" h="3792609">
                <a:moveTo>
                  <a:pt x="123017" y="0"/>
                </a:moveTo>
                <a:lnTo>
                  <a:pt x="3776107" y="0"/>
                </a:lnTo>
                <a:cubicBezTo>
                  <a:pt x="3844047" y="0"/>
                  <a:pt x="3899124" y="52623"/>
                  <a:pt x="3899124" y="117535"/>
                </a:cubicBezTo>
                <a:lnTo>
                  <a:pt x="3899124" y="3792609"/>
                </a:lnTo>
                <a:lnTo>
                  <a:pt x="0" y="3792609"/>
                </a:lnTo>
                <a:lnTo>
                  <a:pt x="0" y="117535"/>
                </a:lnTo>
                <a:cubicBezTo>
                  <a:pt x="0" y="52623"/>
                  <a:pt x="55077" y="0"/>
                  <a:pt x="123017" y="0"/>
                </a:cubicBez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8" name="Picture Placeholder 17"/>
          <p:cNvSpPr>
            <a:spLocks noGrp="1"/>
          </p:cNvSpPr>
          <p:nvPr>
            <p:ph type="pic" sz="quarter" idx="12"/>
          </p:nvPr>
        </p:nvSpPr>
        <p:spPr>
          <a:xfrm>
            <a:off x="9144000" y="3686660"/>
            <a:ext cx="3899124" cy="3792609"/>
          </a:xfrm>
          <a:custGeom>
            <a:avLst/>
            <a:gdLst>
              <a:gd name="connsiteX0" fmla="*/ 123017 w 3899124"/>
              <a:gd name="connsiteY0" fmla="*/ 0 h 3792609"/>
              <a:gd name="connsiteX1" fmla="*/ 3776107 w 3899124"/>
              <a:gd name="connsiteY1" fmla="*/ 0 h 3792609"/>
              <a:gd name="connsiteX2" fmla="*/ 3899124 w 3899124"/>
              <a:gd name="connsiteY2" fmla="*/ 117535 h 3792609"/>
              <a:gd name="connsiteX3" fmla="*/ 3899124 w 3899124"/>
              <a:gd name="connsiteY3" fmla="*/ 3792609 h 3792609"/>
              <a:gd name="connsiteX4" fmla="*/ 0 w 3899124"/>
              <a:gd name="connsiteY4" fmla="*/ 3792609 h 3792609"/>
              <a:gd name="connsiteX5" fmla="*/ 0 w 3899124"/>
              <a:gd name="connsiteY5" fmla="*/ 117535 h 3792609"/>
              <a:gd name="connsiteX6" fmla="*/ 123017 w 3899124"/>
              <a:gd name="connsiteY6" fmla="*/ 0 h 379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9124" h="3792609">
                <a:moveTo>
                  <a:pt x="123017" y="0"/>
                </a:moveTo>
                <a:lnTo>
                  <a:pt x="3776107" y="0"/>
                </a:lnTo>
                <a:cubicBezTo>
                  <a:pt x="3844047" y="0"/>
                  <a:pt x="3899124" y="52623"/>
                  <a:pt x="3899124" y="117535"/>
                </a:cubicBezTo>
                <a:lnTo>
                  <a:pt x="3899124" y="3792609"/>
                </a:lnTo>
                <a:lnTo>
                  <a:pt x="0" y="3792609"/>
                </a:lnTo>
                <a:lnTo>
                  <a:pt x="0" y="117535"/>
                </a:lnTo>
                <a:cubicBezTo>
                  <a:pt x="0" y="52623"/>
                  <a:pt x="55077" y="0"/>
                  <a:pt x="123017" y="0"/>
                </a:cubicBez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9" name="Picture Placeholder 18"/>
          <p:cNvSpPr>
            <a:spLocks noGrp="1"/>
          </p:cNvSpPr>
          <p:nvPr>
            <p:ph type="pic" sz="quarter" idx="13"/>
          </p:nvPr>
        </p:nvSpPr>
        <p:spPr>
          <a:xfrm>
            <a:off x="13211006" y="3686660"/>
            <a:ext cx="3899123" cy="3792609"/>
          </a:xfrm>
          <a:custGeom>
            <a:avLst/>
            <a:gdLst>
              <a:gd name="connsiteX0" fmla="*/ 123017 w 3899123"/>
              <a:gd name="connsiteY0" fmla="*/ 0 h 3792609"/>
              <a:gd name="connsiteX1" fmla="*/ 3776107 w 3899123"/>
              <a:gd name="connsiteY1" fmla="*/ 0 h 3792609"/>
              <a:gd name="connsiteX2" fmla="*/ 3899123 w 3899123"/>
              <a:gd name="connsiteY2" fmla="*/ 117535 h 3792609"/>
              <a:gd name="connsiteX3" fmla="*/ 3899123 w 3899123"/>
              <a:gd name="connsiteY3" fmla="*/ 3792609 h 3792609"/>
              <a:gd name="connsiteX4" fmla="*/ 0 w 3899123"/>
              <a:gd name="connsiteY4" fmla="*/ 3792609 h 3792609"/>
              <a:gd name="connsiteX5" fmla="*/ 0 w 3899123"/>
              <a:gd name="connsiteY5" fmla="*/ 117535 h 3792609"/>
              <a:gd name="connsiteX6" fmla="*/ 123017 w 3899123"/>
              <a:gd name="connsiteY6" fmla="*/ 0 h 379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9123" h="3792609">
                <a:moveTo>
                  <a:pt x="123017" y="0"/>
                </a:moveTo>
                <a:lnTo>
                  <a:pt x="3776107" y="0"/>
                </a:lnTo>
                <a:cubicBezTo>
                  <a:pt x="3844047" y="0"/>
                  <a:pt x="3899123" y="52623"/>
                  <a:pt x="3899123" y="117535"/>
                </a:cubicBezTo>
                <a:lnTo>
                  <a:pt x="3899123" y="3792609"/>
                </a:lnTo>
                <a:lnTo>
                  <a:pt x="0" y="3792609"/>
                </a:lnTo>
                <a:lnTo>
                  <a:pt x="0" y="117535"/>
                </a:lnTo>
                <a:cubicBezTo>
                  <a:pt x="0" y="52623"/>
                  <a:pt x="55077" y="0"/>
                  <a:pt x="123017" y="0"/>
                </a:cubicBez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dirty="0"/>
          </a:p>
        </p:txBody>
      </p:sp>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224985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Image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sp>
        <p:nvSpPr>
          <p:cNvPr id="7" name="Rounded Rectangle 6"/>
          <p:cNvSpPr/>
          <p:nvPr userDrawn="1"/>
        </p:nvSpPr>
        <p:spPr>
          <a:xfrm>
            <a:off x="4348493" y="6411226"/>
            <a:ext cx="1725968" cy="2450204"/>
          </a:xfrm>
          <a:prstGeom prst="roundRect">
            <a:avLst>
              <a:gd name="adj" fmla="val 152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Montserrat" panose="00000500000000000000" pitchFamily="2" charset="0"/>
              <a:ea typeface="Open Sans" panose="020B0606030504020204" pitchFamily="34" charset="0"/>
              <a:cs typeface="Hind" panose="02000000000000000000" pitchFamily="2" charset="0"/>
            </a:endParaRPr>
          </a:p>
        </p:txBody>
      </p:sp>
      <p:sp>
        <p:nvSpPr>
          <p:cNvPr id="14" name="Picture Placeholder 13"/>
          <p:cNvSpPr>
            <a:spLocks noGrp="1"/>
          </p:cNvSpPr>
          <p:nvPr>
            <p:ph type="pic" sz="quarter" idx="11"/>
          </p:nvPr>
        </p:nvSpPr>
        <p:spPr>
          <a:xfrm>
            <a:off x="1665416" y="2438400"/>
            <a:ext cx="3971104" cy="6065880"/>
          </a:xfrm>
          <a:custGeom>
            <a:avLst/>
            <a:gdLst>
              <a:gd name="connsiteX0" fmla="*/ 454016 w 3971104"/>
              <a:gd name="connsiteY0" fmla="*/ 0 h 6065880"/>
              <a:gd name="connsiteX1" fmla="*/ 3517088 w 3971104"/>
              <a:gd name="connsiteY1" fmla="*/ 0 h 6065880"/>
              <a:gd name="connsiteX2" fmla="*/ 3971104 w 3971104"/>
              <a:gd name="connsiteY2" fmla="*/ 454016 h 6065880"/>
              <a:gd name="connsiteX3" fmla="*/ 3971104 w 3971104"/>
              <a:gd name="connsiteY3" fmla="*/ 5611864 h 6065880"/>
              <a:gd name="connsiteX4" fmla="*/ 3517088 w 3971104"/>
              <a:gd name="connsiteY4" fmla="*/ 6065880 h 6065880"/>
              <a:gd name="connsiteX5" fmla="*/ 454016 w 3971104"/>
              <a:gd name="connsiteY5" fmla="*/ 6065880 h 6065880"/>
              <a:gd name="connsiteX6" fmla="*/ 0 w 3971104"/>
              <a:gd name="connsiteY6" fmla="*/ 5611864 h 6065880"/>
              <a:gd name="connsiteX7" fmla="*/ 0 w 3971104"/>
              <a:gd name="connsiteY7" fmla="*/ 3528163 h 6065880"/>
              <a:gd name="connsiteX8" fmla="*/ 691806 w 3971104"/>
              <a:gd name="connsiteY8" fmla="*/ 3528163 h 6065880"/>
              <a:gd name="connsiteX9" fmla="*/ 996810 w 3971104"/>
              <a:gd name="connsiteY9" fmla="*/ 3223159 h 6065880"/>
              <a:gd name="connsiteX10" fmla="*/ 996810 w 3971104"/>
              <a:gd name="connsiteY10" fmla="*/ 1003001 h 6065880"/>
              <a:gd name="connsiteX11" fmla="*/ 691806 w 3971104"/>
              <a:gd name="connsiteY11" fmla="*/ 697997 h 6065880"/>
              <a:gd name="connsiteX12" fmla="*/ 0 w 3971104"/>
              <a:gd name="connsiteY12" fmla="*/ 697997 h 6065880"/>
              <a:gd name="connsiteX13" fmla="*/ 0 w 3971104"/>
              <a:gd name="connsiteY13" fmla="*/ 454016 h 6065880"/>
              <a:gd name="connsiteX14" fmla="*/ 454016 w 3971104"/>
              <a:gd name="connsiteY14" fmla="*/ 0 h 606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71104" h="6065880">
                <a:moveTo>
                  <a:pt x="454016" y="0"/>
                </a:moveTo>
                <a:lnTo>
                  <a:pt x="3517088" y="0"/>
                </a:lnTo>
                <a:cubicBezTo>
                  <a:pt x="3767834" y="0"/>
                  <a:pt x="3971104" y="203270"/>
                  <a:pt x="3971104" y="454016"/>
                </a:cubicBezTo>
                <a:lnTo>
                  <a:pt x="3971104" y="5611864"/>
                </a:lnTo>
                <a:cubicBezTo>
                  <a:pt x="3971104" y="5862610"/>
                  <a:pt x="3767834" y="6065880"/>
                  <a:pt x="3517088" y="6065880"/>
                </a:cubicBezTo>
                <a:lnTo>
                  <a:pt x="454016" y="6065880"/>
                </a:lnTo>
                <a:cubicBezTo>
                  <a:pt x="203270" y="6065880"/>
                  <a:pt x="0" y="5862610"/>
                  <a:pt x="0" y="5611864"/>
                </a:cubicBezTo>
                <a:lnTo>
                  <a:pt x="0" y="3528163"/>
                </a:lnTo>
                <a:lnTo>
                  <a:pt x="691806" y="3528163"/>
                </a:lnTo>
                <a:cubicBezTo>
                  <a:pt x="860255" y="3528163"/>
                  <a:pt x="996810" y="3391608"/>
                  <a:pt x="996810" y="3223159"/>
                </a:cubicBezTo>
                <a:lnTo>
                  <a:pt x="996810" y="1003001"/>
                </a:lnTo>
                <a:cubicBezTo>
                  <a:pt x="996810" y="834552"/>
                  <a:pt x="860255" y="697997"/>
                  <a:pt x="691806" y="697997"/>
                </a:cubicBezTo>
                <a:lnTo>
                  <a:pt x="0" y="697997"/>
                </a:lnTo>
                <a:lnTo>
                  <a:pt x="0" y="454016"/>
                </a:lnTo>
                <a:cubicBezTo>
                  <a:pt x="0" y="203270"/>
                  <a:pt x="203270" y="0"/>
                  <a:pt x="454016" y="0"/>
                </a:cubicBez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sp>
        <p:nvSpPr>
          <p:cNvPr id="13" name="Picture Placeholder 12"/>
          <p:cNvSpPr>
            <a:spLocks noGrp="1"/>
          </p:cNvSpPr>
          <p:nvPr>
            <p:ph type="pic" sz="quarter" idx="10"/>
          </p:nvPr>
        </p:nvSpPr>
        <p:spPr>
          <a:xfrm>
            <a:off x="821522" y="3326378"/>
            <a:ext cx="1725968" cy="2450204"/>
          </a:xfrm>
          <a:custGeom>
            <a:avLst/>
            <a:gdLst>
              <a:gd name="connsiteX0" fmla="*/ 264056 w 1725968"/>
              <a:gd name="connsiteY0" fmla="*/ 0 h 2450204"/>
              <a:gd name="connsiteX1" fmla="*/ 1461912 w 1725968"/>
              <a:gd name="connsiteY1" fmla="*/ 0 h 2450204"/>
              <a:gd name="connsiteX2" fmla="*/ 1725968 w 1725968"/>
              <a:gd name="connsiteY2" fmla="*/ 264056 h 2450204"/>
              <a:gd name="connsiteX3" fmla="*/ 1725968 w 1725968"/>
              <a:gd name="connsiteY3" fmla="*/ 2186148 h 2450204"/>
              <a:gd name="connsiteX4" fmla="*/ 1461912 w 1725968"/>
              <a:gd name="connsiteY4" fmla="*/ 2450204 h 2450204"/>
              <a:gd name="connsiteX5" fmla="*/ 264056 w 1725968"/>
              <a:gd name="connsiteY5" fmla="*/ 2450204 h 2450204"/>
              <a:gd name="connsiteX6" fmla="*/ 0 w 1725968"/>
              <a:gd name="connsiteY6" fmla="*/ 2186148 h 2450204"/>
              <a:gd name="connsiteX7" fmla="*/ 0 w 1725968"/>
              <a:gd name="connsiteY7" fmla="*/ 264056 h 2450204"/>
              <a:gd name="connsiteX8" fmla="*/ 264056 w 1725968"/>
              <a:gd name="connsiteY8" fmla="*/ 0 h 2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5968" h="2450204">
                <a:moveTo>
                  <a:pt x="264056" y="0"/>
                </a:moveTo>
                <a:lnTo>
                  <a:pt x="1461912" y="0"/>
                </a:lnTo>
                <a:cubicBezTo>
                  <a:pt x="1607746" y="0"/>
                  <a:pt x="1725968" y="118222"/>
                  <a:pt x="1725968" y="264056"/>
                </a:cubicBezTo>
                <a:lnTo>
                  <a:pt x="1725968" y="2186148"/>
                </a:lnTo>
                <a:cubicBezTo>
                  <a:pt x="1725968" y="2331982"/>
                  <a:pt x="1607746" y="2450204"/>
                  <a:pt x="1461912" y="2450204"/>
                </a:cubicBezTo>
                <a:lnTo>
                  <a:pt x="264056" y="2450204"/>
                </a:lnTo>
                <a:cubicBezTo>
                  <a:pt x="118222" y="2450204"/>
                  <a:pt x="0" y="2331982"/>
                  <a:pt x="0" y="2186148"/>
                </a:cubicBezTo>
                <a:lnTo>
                  <a:pt x="0" y="264056"/>
                </a:lnTo>
                <a:cubicBezTo>
                  <a:pt x="0" y="118222"/>
                  <a:pt x="118222" y="0"/>
                  <a:pt x="264056" y="0"/>
                </a:cubicBezTo>
                <a:close/>
              </a:path>
            </a:pathLst>
          </a:custGeom>
          <a:solidFill>
            <a:schemeClr val="accent3"/>
          </a:solidFill>
        </p:spPr>
        <p:txBody>
          <a:bodyPr wrap="square">
            <a:noAutofit/>
          </a:bodyPr>
          <a:lstStyle>
            <a:lvl1pPr>
              <a:defRPr sz="2000">
                <a:solidFill>
                  <a:schemeClr val="tx1">
                    <a:lumMod val="65000"/>
                    <a:lumOff val="35000"/>
                  </a:schemeClr>
                </a:solidFill>
                <a:latin typeface="Montserrat" panose="00000500000000000000" pitchFamily="2" charset="0"/>
              </a:defRPr>
            </a:lvl1pPr>
          </a:lstStyle>
          <a:p>
            <a:endParaRPr lang="en-US"/>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86077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page numb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D9E542-5441-4FD5-B5AF-E85D98887E5A}"/>
              </a:ext>
            </a:extLst>
          </p:cNvPr>
          <p:cNvSpPr txBox="1"/>
          <p:nvPr userDrawn="1"/>
        </p:nvSpPr>
        <p:spPr>
          <a:xfrm>
            <a:off x="16853280" y="9524933"/>
            <a:ext cx="741362" cy="338554"/>
          </a:xfrm>
          <a:prstGeom prst="rect">
            <a:avLst/>
          </a:prstGeom>
          <a:noFill/>
        </p:spPr>
        <p:txBody>
          <a:bodyPr wrap="square" rtlCol="0">
            <a:spAutoFit/>
          </a:bodyPr>
          <a:lstStyle/>
          <a:p>
            <a:pPr algn="r">
              <a:lnSpc>
                <a:spcPct val="100000"/>
              </a:lnSpc>
            </a:pPr>
            <a:fld id="{053AF736-7E02-453C-8401-EE2FD8C15F14}" type="slidenum">
              <a:rPr lang="en-US" sz="1600" smtClean="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pPr algn="r">
                <a:lnSpc>
                  <a:spcPct val="100000"/>
                </a:lnSpc>
              </a:pPr>
              <a:t>‹#›</a:t>
            </a:fld>
            <a:endPar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endParaRPr>
          </a:p>
        </p:txBody>
      </p:sp>
      <p:sp>
        <p:nvSpPr>
          <p:cNvPr id="5" name="TextBox 4">
            <a:extLst>
              <a:ext uri="{FF2B5EF4-FFF2-40B4-BE49-F238E27FC236}">
                <a16:creationId xmlns:a16="http://schemas.microsoft.com/office/drawing/2014/main" id="{6A7B202B-B8F0-4BAA-AAFA-3A4CAA4A0B65}"/>
              </a:ext>
            </a:extLst>
          </p:cNvPr>
          <p:cNvSpPr txBox="1"/>
          <p:nvPr userDrawn="1"/>
        </p:nvSpPr>
        <p:spPr>
          <a:xfrm>
            <a:off x="15499051" y="9524933"/>
            <a:ext cx="1579562" cy="338554"/>
          </a:xfrm>
          <a:prstGeom prst="rect">
            <a:avLst/>
          </a:prstGeom>
          <a:noFill/>
        </p:spPr>
        <p:txBody>
          <a:bodyPr wrap="square" rtlCol="0">
            <a:spAutoFit/>
          </a:bodyPr>
          <a:lstStyle/>
          <a:p>
            <a:pPr algn="r">
              <a:lnSpc>
                <a:spcPct val="100000"/>
              </a:lnSpc>
            </a:pPr>
            <a:r>
              <a:rPr lang="en-US" sz="160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Page</a:t>
            </a:r>
          </a:p>
        </p:txBody>
      </p:sp>
      <p:sp>
        <p:nvSpPr>
          <p:cNvPr id="6" name="TextBox 5">
            <a:extLst>
              <a:ext uri="{FF2B5EF4-FFF2-40B4-BE49-F238E27FC236}">
                <a16:creationId xmlns:a16="http://schemas.microsoft.com/office/drawing/2014/main" id="{AFDA31C6-F204-4E81-AEA4-62B24DC21A86}"/>
              </a:ext>
            </a:extLst>
          </p:cNvPr>
          <p:cNvSpPr txBox="1"/>
          <p:nvPr userDrawn="1"/>
        </p:nvSpPr>
        <p:spPr>
          <a:xfrm>
            <a:off x="787853" y="9524933"/>
            <a:ext cx="3724277" cy="338554"/>
          </a:xfrm>
          <a:prstGeom prst="rect">
            <a:avLst/>
          </a:prstGeom>
          <a:noFill/>
        </p:spPr>
        <p:txBody>
          <a:bodyPr wrap="square" rtlCol="0">
            <a:spAutoFit/>
          </a:bodyPr>
          <a:lstStyle/>
          <a:p>
            <a:pPr>
              <a:lnSpc>
                <a:spcPct val="100000"/>
              </a:lnSpc>
            </a:pPr>
            <a:r>
              <a:rPr lang="en-US" sz="1600" spc="0" dirty="0">
                <a:solidFill>
                  <a:schemeClr val="tx1">
                    <a:lumMod val="50000"/>
                    <a:lumOff val="50000"/>
                  </a:schemeClr>
                </a:solidFill>
                <a:latin typeface="Montserrat" panose="00000500000000000000" pitchFamily="2" charset="0"/>
                <a:ea typeface="Inter" panose="02000503000000020004" pitchFamily="2" charset="0"/>
                <a:cs typeface="Hind" panose="02000000000000000000" pitchFamily="2" charset="0"/>
              </a:rPr>
              <a:t>RS/M Training Academy</a:t>
            </a:r>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1522" y="460556"/>
            <a:ext cx="1967428" cy="982677"/>
          </a:xfrm>
          <a:prstGeom prst="rect">
            <a:avLst/>
          </a:prstGeom>
        </p:spPr>
      </p:pic>
    </p:spTree>
    <p:extLst>
      <p:ext uri="{BB962C8B-B14F-4D97-AF65-F5344CB8AC3E}">
        <p14:creationId xmlns:p14="http://schemas.microsoft.com/office/powerpoint/2010/main" val="9895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852862"/>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35873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64" r:id="rId8"/>
    <p:sldLayoutId id="2147483667" r:id="rId9"/>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flipH="1">
            <a:off x="0" y="-1"/>
            <a:ext cx="18288000" cy="8480492"/>
          </a:xfrm>
          <a:prstGeom prst="rect">
            <a:avLst/>
          </a:prstGeom>
          <a:blipFill>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t="-20297" b="-202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4" name="Rectangle 23"/>
          <p:cNvSpPr/>
          <p:nvPr/>
        </p:nvSpPr>
        <p:spPr>
          <a:xfrm>
            <a:off x="-9556" y="0"/>
            <a:ext cx="18307112" cy="8899605"/>
          </a:xfrm>
          <a:prstGeom prst="rect">
            <a:avLst/>
          </a:prstGeom>
          <a:solidFill>
            <a:srgbClr val="0A0A0A">
              <a:alpha val="6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000" kern="0" dirty="0">
              <a:solidFill>
                <a:prstClr val="black">
                  <a:lumMod val="75000"/>
                  <a:lumOff val="25000"/>
                </a:prst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5" name="Rectangle 24"/>
          <p:cNvSpPr/>
          <p:nvPr/>
        </p:nvSpPr>
        <p:spPr>
          <a:xfrm>
            <a:off x="0" y="8480492"/>
            <a:ext cx="18288000" cy="1825820"/>
          </a:xfrm>
          <a:prstGeom prst="rect">
            <a:avLst/>
          </a:prstGeom>
          <a:solidFill>
            <a:srgbClr val="27272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000" kern="0" dirty="0">
              <a:solidFill>
                <a:prstClr val="black">
                  <a:lumMod val="75000"/>
                  <a:lumOff val="25000"/>
                </a:prst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6" name="Rectangle 25"/>
          <p:cNvSpPr/>
          <p:nvPr/>
        </p:nvSpPr>
        <p:spPr>
          <a:xfrm>
            <a:off x="13266821" y="7523585"/>
            <a:ext cx="5021179" cy="956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7" name="TextBox 26">
            <a:extLst>
              <a:ext uri="{FF2B5EF4-FFF2-40B4-BE49-F238E27FC236}">
                <a16:creationId xmlns:a16="http://schemas.microsoft.com/office/drawing/2014/main" id="{FB3E5A25-4AF3-4118-AB45-067CCEC910B6}"/>
              </a:ext>
            </a:extLst>
          </p:cNvPr>
          <p:cNvSpPr txBox="1"/>
          <p:nvPr/>
        </p:nvSpPr>
        <p:spPr>
          <a:xfrm>
            <a:off x="14020800" y="7681393"/>
            <a:ext cx="2833731" cy="646331"/>
          </a:xfrm>
          <a:prstGeom prst="rect">
            <a:avLst/>
          </a:prstGeom>
          <a:noFill/>
        </p:spPr>
        <p:txBody>
          <a:bodyPr wrap="square" rtlCol="0">
            <a:spAutoFit/>
          </a:bodyPr>
          <a:lstStyle/>
          <a:p>
            <a:pPr algn="r"/>
            <a:r>
              <a:rPr lang="ar-AE" sz="3600" b="1"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الوحدة 7</a:t>
            </a:r>
            <a:endParaRPr lang="en-US" sz="3600" b="1" dirty="0">
              <a:solidFill>
                <a:schemeClr val="bg1"/>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8" name="TextBox 27">
            <a:extLst>
              <a:ext uri="{FF2B5EF4-FFF2-40B4-BE49-F238E27FC236}">
                <a16:creationId xmlns:a16="http://schemas.microsoft.com/office/drawing/2014/main" id="{2B1B1671-24FB-0CA2-D405-0954E739CB2B}"/>
              </a:ext>
            </a:extLst>
          </p:cNvPr>
          <p:cNvSpPr txBox="1"/>
          <p:nvPr/>
        </p:nvSpPr>
        <p:spPr>
          <a:xfrm>
            <a:off x="762000" y="3507503"/>
            <a:ext cx="16130630" cy="1344984"/>
          </a:xfrm>
          <a:prstGeom prst="rect">
            <a:avLst/>
          </a:prstGeom>
          <a:noFill/>
        </p:spPr>
        <p:txBody>
          <a:bodyPr wrap="square" rtlCol="0">
            <a:spAutoFit/>
          </a:bodyPr>
          <a:lstStyle/>
          <a:p>
            <a:pPr algn="r">
              <a:lnSpc>
                <a:spcPct val="90000"/>
              </a:lnSpc>
            </a:pPr>
            <a:r>
              <a:rPr lang="ar-AE" sz="8800" b="1" dirty="0">
                <a:solidFill>
                  <a:schemeClr val="bg1"/>
                </a:solidFill>
                <a:latin typeface="Sakkal Majalla" panose="02000000000000000000" pitchFamily="2" charset="-78"/>
                <a:ea typeface="Hartwell Alt Heavy" panose="00000A00000000000000" pitchFamily="50" charset="0"/>
                <a:cs typeface="Sakkal Majalla" panose="02000000000000000000" pitchFamily="2" charset="-78"/>
              </a:rPr>
              <a:t>تقنيات الإسعافات الأولية الأساسية</a:t>
            </a:r>
            <a:endParaRPr lang="en-US" sz="8800" b="1" dirty="0">
              <a:solidFill>
                <a:schemeClr val="bg1"/>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30" name="Group 29"/>
          <p:cNvGrpSpPr/>
          <p:nvPr/>
        </p:nvGrpSpPr>
        <p:grpSpPr>
          <a:xfrm>
            <a:off x="13873938" y="6244350"/>
            <a:ext cx="2809211" cy="0"/>
            <a:chOff x="1216222" y="6141141"/>
            <a:chExt cx="2809211" cy="0"/>
          </a:xfrm>
        </p:grpSpPr>
        <p:cxnSp>
          <p:nvCxnSpPr>
            <p:cNvPr id="31" name="Straight Connector 30"/>
            <p:cNvCxnSpPr/>
            <p:nvPr/>
          </p:nvCxnSpPr>
          <p:spPr>
            <a:xfrm>
              <a:off x="1216222" y="6141141"/>
              <a:ext cx="82324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06822" y="6141141"/>
              <a:ext cx="823248" cy="0"/>
            </a:xfrm>
            <a:prstGeom prst="line">
              <a:avLst/>
            </a:prstGeom>
            <a:ln w="63500" cap="rnd">
              <a:solidFill>
                <a:schemeClr val="accent2">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2185" y="6141141"/>
              <a:ext cx="823248" cy="0"/>
            </a:xfrm>
            <a:prstGeom prst="line">
              <a:avLst/>
            </a:prstGeom>
            <a:ln w="63500" cap="rnd">
              <a:solidFill>
                <a:schemeClr val="accent3">
                  <a:lumMod val="90000"/>
                </a:schemeClr>
              </a:solidFill>
              <a:round/>
            </a:ln>
          </p:spPr>
          <p:style>
            <a:lnRef idx="1">
              <a:schemeClr val="accent1"/>
            </a:lnRef>
            <a:fillRef idx="0">
              <a:schemeClr val="accent1"/>
            </a:fillRef>
            <a:effectRef idx="0">
              <a:schemeClr val="accent1"/>
            </a:effectRef>
            <a:fontRef idx="minor">
              <a:schemeClr val="tx1"/>
            </a:fontRef>
          </p:style>
        </p:cxnSp>
      </p:grpSp>
      <p:grpSp>
        <p:nvGrpSpPr>
          <p:cNvPr id="34" name="Group 4"/>
          <p:cNvGrpSpPr>
            <a:grpSpLocks noChangeAspect="1"/>
          </p:cNvGrpSpPr>
          <p:nvPr/>
        </p:nvGrpSpPr>
        <p:grpSpPr bwMode="auto">
          <a:xfrm flipH="1">
            <a:off x="521389" y="-41203"/>
            <a:ext cx="4921330" cy="8415845"/>
            <a:chOff x="7209" y="-78"/>
            <a:chExt cx="2974" cy="4927"/>
          </a:xfrm>
        </p:grpSpPr>
        <p:sp>
          <p:nvSpPr>
            <p:cNvPr id="35" name="Freeform 5"/>
            <p:cNvSpPr>
              <a:spLocks/>
            </p:cNvSpPr>
            <p:nvPr/>
          </p:nvSpPr>
          <p:spPr bwMode="auto">
            <a:xfrm>
              <a:off x="7209" y="-78"/>
              <a:ext cx="2974" cy="3136"/>
            </a:xfrm>
            <a:custGeom>
              <a:avLst/>
              <a:gdLst>
                <a:gd name="T0" fmla="*/ 2974 w 2974"/>
                <a:gd name="T1" fmla="*/ 2262 h 3136"/>
                <a:gd name="T2" fmla="*/ 2863 w 2974"/>
                <a:gd name="T3" fmla="*/ 2416 h 3136"/>
                <a:gd name="T4" fmla="*/ 2326 w 2974"/>
                <a:gd name="T5" fmla="*/ 3136 h 3136"/>
                <a:gd name="T6" fmla="*/ 1795 w 2974"/>
                <a:gd name="T7" fmla="*/ 2416 h 3136"/>
                <a:gd name="T8" fmla="*/ 1684 w 2974"/>
                <a:gd name="T9" fmla="*/ 2262 h 3136"/>
                <a:gd name="T10" fmla="*/ 0 w 2974"/>
                <a:gd name="T11" fmla="*/ 0 h 3136"/>
                <a:gd name="T12" fmla="*/ 1296 w 2974"/>
                <a:gd name="T13" fmla="*/ 0 h 3136"/>
                <a:gd name="T14" fmla="*/ 2326 w 2974"/>
                <a:gd name="T15" fmla="*/ 1388 h 3136"/>
                <a:gd name="T16" fmla="*/ 2512 w 2974"/>
                <a:gd name="T17" fmla="*/ 1637 h 3136"/>
                <a:gd name="T18" fmla="*/ 2974 w 2974"/>
                <a:gd name="T19" fmla="*/ 2262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4" h="3136">
                  <a:moveTo>
                    <a:pt x="2974" y="2262"/>
                  </a:moveTo>
                  <a:lnTo>
                    <a:pt x="2863" y="2416"/>
                  </a:lnTo>
                  <a:lnTo>
                    <a:pt x="2326" y="3136"/>
                  </a:lnTo>
                  <a:lnTo>
                    <a:pt x="1795" y="2416"/>
                  </a:lnTo>
                  <a:lnTo>
                    <a:pt x="1684" y="2262"/>
                  </a:lnTo>
                  <a:lnTo>
                    <a:pt x="0" y="0"/>
                  </a:lnTo>
                  <a:lnTo>
                    <a:pt x="1296" y="0"/>
                  </a:lnTo>
                  <a:lnTo>
                    <a:pt x="2326" y="1388"/>
                  </a:lnTo>
                  <a:lnTo>
                    <a:pt x="2512" y="1637"/>
                  </a:lnTo>
                  <a:lnTo>
                    <a:pt x="2974" y="2262"/>
                  </a:lnTo>
                  <a:close/>
                </a:path>
              </a:pathLst>
            </a:custGeom>
            <a:solidFill>
              <a:schemeClr val="accent3">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40" name="Freeform 6"/>
            <p:cNvSpPr>
              <a:spLocks/>
            </p:cNvSpPr>
            <p:nvPr/>
          </p:nvSpPr>
          <p:spPr bwMode="auto">
            <a:xfrm>
              <a:off x="7225" y="3132"/>
              <a:ext cx="2262" cy="1717"/>
            </a:xfrm>
            <a:custGeom>
              <a:avLst/>
              <a:gdLst>
                <a:gd name="T0" fmla="*/ 1110 w 2262"/>
                <a:gd name="T1" fmla="*/ 0 h 1717"/>
                <a:gd name="T2" fmla="*/ 2262 w 2262"/>
                <a:gd name="T3" fmla="*/ 0 h 1717"/>
                <a:gd name="T4" fmla="*/ 1110 w 2262"/>
                <a:gd name="T5" fmla="*/ 1717 h 1717"/>
                <a:gd name="T6" fmla="*/ 0 w 2262"/>
                <a:gd name="T7" fmla="*/ 1717 h 1717"/>
                <a:gd name="T8" fmla="*/ 1110 w 2262"/>
                <a:gd name="T9" fmla="*/ 0 h 1717"/>
              </a:gdLst>
              <a:ahLst/>
              <a:cxnLst>
                <a:cxn ang="0">
                  <a:pos x="T0" y="T1"/>
                </a:cxn>
                <a:cxn ang="0">
                  <a:pos x="T2" y="T3"/>
                </a:cxn>
                <a:cxn ang="0">
                  <a:pos x="T4" y="T5"/>
                </a:cxn>
                <a:cxn ang="0">
                  <a:pos x="T6" y="T7"/>
                </a:cxn>
                <a:cxn ang="0">
                  <a:pos x="T8" y="T9"/>
                </a:cxn>
              </a:cxnLst>
              <a:rect l="0" t="0" r="r" b="b"/>
              <a:pathLst>
                <a:path w="2262" h="1717">
                  <a:moveTo>
                    <a:pt x="1110" y="0"/>
                  </a:moveTo>
                  <a:lnTo>
                    <a:pt x="2262" y="0"/>
                  </a:lnTo>
                  <a:lnTo>
                    <a:pt x="1110" y="1717"/>
                  </a:lnTo>
                  <a:lnTo>
                    <a:pt x="0" y="1717"/>
                  </a:lnTo>
                  <a:lnTo>
                    <a:pt x="1110" y="0"/>
                  </a:ln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gr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58899" y="631873"/>
            <a:ext cx="2707017" cy="1352082"/>
          </a:xfrm>
          <a:prstGeom prst="rect">
            <a:avLst/>
          </a:prstGeom>
        </p:spPr>
      </p:pic>
      <p:sp>
        <p:nvSpPr>
          <p:cNvPr id="42" name="TextBox 41">
            <a:extLst>
              <a:ext uri="{FF2B5EF4-FFF2-40B4-BE49-F238E27FC236}">
                <a16:creationId xmlns:a16="http://schemas.microsoft.com/office/drawing/2014/main" id="{066BF24B-2DAE-4AF1-BCB7-48757B838EDE}"/>
              </a:ext>
            </a:extLst>
          </p:cNvPr>
          <p:cNvSpPr txBox="1"/>
          <p:nvPr/>
        </p:nvSpPr>
        <p:spPr>
          <a:xfrm>
            <a:off x="13069057" y="9432360"/>
            <a:ext cx="3823573" cy="369332"/>
          </a:xfrm>
          <a:prstGeom prst="rect">
            <a:avLst/>
          </a:prstGeom>
          <a:noFill/>
        </p:spPr>
        <p:txBody>
          <a:bodyPr wrap="square" rtlCol="0">
            <a:spAutoFit/>
          </a:bodyPr>
          <a:lstStyle/>
          <a:p>
            <a:pPr algn="r"/>
            <a:r>
              <a:rPr lang="ar-AE"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دورة التعلم الالكتروني 2024</a:t>
            </a:r>
            <a:endParaRPr lang="en-US"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pic>
        <p:nvPicPr>
          <p:cNvPr id="43" name="Picture 4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0154" y="1359053"/>
            <a:ext cx="2115792" cy="547524"/>
          </a:xfrm>
          <a:prstGeom prst="rect">
            <a:avLst/>
          </a:prstGeom>
        </p:spPr>
      </p:pic>
      <p:pic>
        <p:nvPicPr>
          <p:cNvPr id="44" name="Picture 4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026947" y="865330"/>
            <a:ext cx="1841966" cy="1534970"/>
          </a:xfrm>
          <a:prstGeom prst="rect">
            <a:avLst/>
          </a:prstGeom>
        </p:spPr>
      </p:pic>
      <p:sp>
        <p:nvSpPr>
          <p:cNvPr id="45" name="TextBox 44">
            <a:extLst>
              <a:ext uri="{FF2B5EF4-FFF2-40B4-BE49-F238E27FC236}">
                <a16:creationId xmlns:a16="http://schemas.microsoft.com/office/drawing/2014/main" id="{066BF24B-2DAE-4AF1-BCB7-48757B838EDE}"/>
              </a:ext>
            </a:extLst>
          </p:cNvPr>
          <p:cNvSpPr txBox="1"/>
          <p:nvPr/>
        </p:nvSpPr>
        <p:spPr>
          <a:xfrm>
            <a:off x="9354072" y="800100"/>
            <a:ext cx="3823573" cy="338554"/>
          </a:xfrm>
          <a:prstGeom prst="rect">
            <a:avLst/>
          </a:prstGeom>
          <a:noFill/>
        </p:spPr>
        <p:txBody>
          <a:bodyPr wrap="square" rtlCol="0">
            <a:spAutoFit/>
          </a:bodyPr>
          <a:lstStyle/>
          <a:p>
            <a:pPr algn="r"/>
            <a:r>
              <a:rPr lang="en-US" sz="16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Certified by:</a:t>
            </a:r>
          </a:p>
        </p:txBody>
      </p:sp>
      <p:grpSp>
        <p:nvGrpSpPr>
          <p:cNvPr id="2" name="Group 1">
            <a:extLst>
              <a:ext uri="{FF2B5EF4-FFF2-40B4-BE49-F238E27FC236}">
                <a16:creationId xmlns:a16="http://schemas.microsoft.com/office/drawing/2014/main" id="{D0172EA2-BEEC-19B4-DDFB-7E9C9F0ED493}"/>
              </a:ext>
            </a:extLst>
          </p:cNvPr>
          <p:cNvGrpSpPr/>
          <p:nvPr/>
        </p:nvGrpSpPr>
        <p:grpSpPr>
          <a:xfrm>
            <a:off x="5501245" y="5183033"/>
            <a:ext cx="11391385" cy="1014541"/>
            <a:chOff x="5501245" y="5183033"/>
            <a:chExt cx="11391385" cy="1014541"/>
          </a:xfrm>
        </p:grpSpPr>
        <p:sp>
          <p:nvSpPr>
            <p:cNvPr id="3" name="TextBox 2">
              <a:extLst>
                <a:ext uri="{FF2B5EF4-FFF2-40B4-BE49-F238E27FC236}">
                  <a16:creationId xmlns:a16="http://schemas.microsoft.com/office/drawing/2014/main" id="{8869AD82-DF03-CAA5-7637-553CF54B4916}"/>
                </a:ext>
              </a:extLst>
            </p:cNvPr>
            <p:cNvSpPr txBox="1"/>
            <p:nvPr/>
          </p:nvSpPr>
          <p:spPr>
            <a:xfrm>
              <a:off x="5501245" y="5335800"/>
              <a:ext cx="11391385" cy="861774"/>
            </a:xfrm>
            <a:prstGeom prst="rect">
              <a:avLst/>
            </a:prstGeom>
            <a:noFill/>
          </p:spPr>
          <p:txBody>
            <a:bodyPr wrap="square" rtlCol="0">
              <a:spAutoFit/>
            </a:bodyPr>
            <a:lstStyle/>
            <a:p>
              <a:pPr algn="r"/>
              <a:r>
                <a:rPr lang="en-US"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a:t>
              </a:r>
              <a:r>
                <a:rPr lang="ar-SA"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أكاديمية                  للتدريب</a:t>
              </a:r>
              <a:r>
                <a:rPr lang="en-US"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a:t>
              </a:r>
              <a:endParaRPr lang="ar-SA"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endParaRPr>
            </a:p>
            <a:p>
              <a:pPr algn="r"/>
              <a:endParaRPr lang="en-US" dirty="0">
                <a:solidFill>
                  <a:schemeClr val="bg1"/>
                </a:solidFill>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a16="http://schemas.microsoft.com/office/drawing/2014/main" id="{048DFB60-F749-981B-D9A8-B86222B05167}"/>
                </a:ext>
              </a:extLst>
            </p:cNvPr>
            <p:cNvSpPr txBox="1"/>
            <p:nvPr/>
          </p:nvSpPr>
          <p:spPr>
            <a:xfrm>
              <a:off x="14792812" y="5183033"/>
              <a:ext cx="1655677" cy="732508"/>
            </a:xfrm>
            <a:prstGeom prst="rect">
              <a:avLst/>
            </a:prstGeom>
            <a:noFill/>
          </p:spPr>
          <p:txBody>
            <a:bodyPr wrap="square" rtlCol="0">
              <a:spAutoFit/>
            </a:bodyPr>
            <a:lstStyle/>
            <a:p>
              <a:pPr>
                <a:lnSpc>
                  <a:spcPct val="130000"/>
                </a:lnSpc>
                <a:spcAft>
                  <a:spcPts val="600"/>
                </a:spcAft>
                <a:buSzPct val="100000"/>
              </a:pPr>
              <a:r>
                <a:rPr lang="en-US" sz="32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RS/M</a:t>
              </a:r>
            </a:p>
          </p:txBody>
        </p:sp>
      </p:grpSp>
    </p:spTree>
    <p:extLst>
      <p:ext uri="{BB962C8B-B14F-4D97-AF65-F5344CB8AC3E}">
        <p14:creationId xmlns:p14="http://schemas.microsoft.com/office/powerpoint/2010/main" val="250939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27" grpId="0"/>
      <p:bldP spid="28" grpId="0"/>
      <p:bldP spid="42" grpId="0"/>
      <p:bldP spid="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13273" y="2439834"/>
            <a:ext cx="9651480" cy="572464"/>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400" b="1" dirty="0">
                <a:latin typeface="Sakkal Majalla" panose="02000000000000000000" pitchFamily="2" charset="-78"/>
                <a:cs typeface="Sakkal Majalla" panose="02000000000000000000" pitchFamily="2" charset="-78"/>
              </a:rPr>
              <a:t>وضع الضمادة</a:t>
            </a:r>
            <a:endParaRPr lang="en-US" sz="2400" b="1" dirty="0">
              <a:latin typeface="Sakkal Majalla" panose="02000000000000000000" pitchFamily="2" charset="-78"/>
              <a:cs typeface="Sakkal Majalla" panose="02000000000000000000" pitchFamily="2" charset="-78"/>
            </a:endParaRPr>
          </a:p>
        </p:txBody>
      </p:sp>
      <p:sp>
        <p:nvSpPr>
          <p:cNvPr id="13" name="TextBox 12"/>
          <p:cNvSpPr txBox="1"/>
          <p:nvPr/>
        </p:nvSpPr>
        <p:spPr>
          <a:xfrm>
            <a:off x="5186613" y="3250583"/>
            <a:ext cx="12178140" cy="49244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هناك بعض القواعد العامة التي يجب الالتزام بها عند تطبيق أي نوع من الضمادات:</a:t>
            </a:r>
            <a:endParaRPr lang="en-US" dirty="0">
              <a:latin typeface="Sakkal Majalla" panose="02000000000000000000" pitchFamily="2" charset="-78"/>
              <a:cs typeface="Sakkal Majalla" panose="02000000000000000000" pitchFamily="2" charset="-78"/>
            </a:endParaRPr>
          </a:p>
        </p:txBody>
      </p:sp>
      <p:sp>
        <p:nvSpPr>
          <p:cNvPr id="27" name="TextBox 26"/>
          <p:cNvSpPr txBox="1"/>
          <p:nvPr/>
        </p:nvSpPr>
        <p:spPr>
          <a:xfrm>
            <a:off x="5186613" y="3806609"/>
            <a:ext cx="12178140" cy="3354765"/>
          </a:xfrm>
          <a:prstGeom prst="rect">
            <a:avLst/>
          </a:prstGeom>
          <a:noFill/>
        </p:spPr>
        <p:txBody>
          <a:bodyPr wrap="square" rtlCol="0">
            <a:spAutoFit/>
          </a:bodyPr>
          <a:lstStyle>
            <a:defPPr>
              <a:defRPr lang="en-US"/>
            </a:defPPr>
            <a:lvl1pPr marL="285750" indent="-285750" algn="r" rtl="1">
              <a:lnSpc>
                <a:spcPct val="130000"/>
              </a:lnSpc>
              <a:spcAft>
                <a:spcPts val="600"/>
              </a:spcAft>
              <a:buSzPct val="100000"/>
              <a:buBlip>
                <a:blip r:embed="rId2"/>
              </a:buBlip>
              <a:defRPr sz="2000">
                <a:solidFill>
                  <a:srgbClr val="272727"/>
                </a:solidFill>
                <a:latin typeface="Montserrat Medium" panose="00000600000000000000" pitchFamily="2" charset="0"/>
              </a:defRPr>
            </a:lvl1pPr>
          </a:lstStyle>
          <a:p>
            <a:r>
              <a:rPr lang="ar-SA" dirty="0">
                <a:latin typeface="Sakkal Majalla" panose="02000000000000000000" pitchFamily="2" charset="-78"/>
                <a:cs typeface="Sakkal Majalla" panose="02000000000000000000" pitchFamily="2" charset="-78"/>
              </a:rPr>
              <a:t>تأكد من أن المصاب مرتاحاً  وهادئ قبل العلاج
قف أو اركع إلى جانب المريض ، وحاول ألا تتكئ على جسمه
استخدم أي حجم مناسب من الضمادة للطرف أو الجرح
تأكد من دعم الجزء المصاب من الجسم بقوة في الموضع الصحيح
لا تغطي أصابع اليدين أو القدمين بشكل كامل عند تضميد الذراع أو الساق ، لأنها يمكن أن تساعد في فحص الدورة الدموية
قم بتأمين الضمادة بعقدة، أو دبوس أمان ،أو مشبك، أو شريط طبي
عند الانتهاء ، تأكد من أن المصاب لا يزال مرتاحا ، وأن الجلد حول الضمادة غير متورم ، ولا يوجد فقدان للإحساس</a:t>
            </a:r>
            <a:endParaRPr lang="en-US" dirty="0">
              <a:latin typeface="Sakkal Majalla" panose="02000000000000000000" pitchFamily="2" charset="-78"/>
              <a:cs typeface="Sakkal Majalla" panose="02000000000000000000" pitchFamily="2" charset="-78"/>
            </a:endParaRPr>
          </a:p>
        </p:txBody>
      </p:sp>
      <p:sp>
        <p:nvSpPr>
          <p:cNvPr id="14" name="TextBox 13"/>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7</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5" name="TextBox 14">
            <a:extLst>
              <a:ext uri="{FF2B5EF4-FFF2-40B4-BE49-F238E27FC236}">
                <a16:creationId xmlns:a16="http://schemas.microsoft.com/office/drawing/2014/main" id="{FB3E5A25-4AF3-4118-AB45-067CCEC910B6}"/>
              </a:ext>
            </a:extLst>
          </p:cNvPr>
          <p:cNvSpPr txBox="1"/>
          <p:nvPr/>
        </p:nvSpPr>
        <p:spPr>
          <a:xfrm>
            <a:off x="12459768" y="997223"/>
            <a:ext cx="4904985"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حقيبة الإسعافات الأولية</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6" name="Group 15"/>
          <p:cNvGrpSpPr/>
          <p:nvPr/>
        </p:nvGrpSpPr>
        <p:grpSpPr>
          <a:xfrm>
            <a:off x="14369660" y="1929679"/>
            <a:ext cx="2809211" cy="0"/>
            <a:chOff x="1216222" y="6141141"/>
            <a:chExt cx="2809211" cy="0"/>
          </a:xfrm>
        </p:grpSpPr>
        <p:cxnSp>
          <p:nvCxnSpPr>
            <p:cNvPr id="17" name="Straight Connector 16"/>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18" name="Straight Connector 17"/>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19" name="Straight Connector 18"/>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20" name="Round Diagonal Corner Rectangle 19"/>
          <p:cNvSpPr/>
          <p:nvPr/>
        </p:nvSpPr>
        <p:spPr>
          <a:xfrm>
            <a:off x="762000" y="2895600"/>
            <a:ext cx="3733800"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1" name="Round Diagonal Corner Rectangle 20"/>
          <p:cNvSpPr/>
          <p:nvPr/>
        </p:nvSpPr>
        <p:spPr>
          <a:xfrm>
            <a:off x="762000" y="3340337"/>
            <a:ext cx="3733800" cy="5717437"/>
          </a:xfrm>
          <a:prstGeom prst="round2DiagRect">
            <a:avLst/>
          </a:prstGeom>
          <a:blipFill>
            <a:blip r:embed="rId3"/>
            <a:srcRect/>
            <a:stretch>
              <a:fillRect l="-28603" r="-1033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Tree>
    <p:extLst>
      <p:ext uri="{BB962C8B-B14F-4D97-AF65-F5344CB8AC3E}">
        <p14:creationId xmlns:p14="http://schemas.microsoft.com/office/powerpoint/2010/main" val="197869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772650" y="2600227"/>
            <a:ext cx="7592103" cy="572464"/>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400" b="1" dirty="0">
                <a:latin typeface="Sakkal Majalla" panose="02000000000000000000" pitchFamily="2" charset="-78"/>
                <a:cs typeface="Sakkal Majalla" panose="02000000000000000000" pitchFamily="2" charset="-78"/>
              </a:rPr>
              <a:t>إجراء الإنعاش القلبي الرئوي</a:t>
            </a:r>
            <a:endParaRPr lang="en-US" sz="2400" b="1" dirty="0">
              <a:latin typeface="Sakkal Majalla" panose="02000000000000000000" pitchFamily="2" charset="-78"/>
              <a:cs typeface="Sakkal Majalla" panose="02000000000000000000" pitchFamily="2" charset="-78"/>
            </a:endParaRPr>
          </a:p>
        </p:txBody>
      </p:sp>
      <p:sp>
        <p:nvSpPr>
          <p:cNvPr id="13" name="TextBox 12"/>
          <p:cNvSpPr txBox="1"/>
          <p:nvPr/>
        </p:nvSpPr>
        <p:spPr>
          <a:xfrm>
            <a:off x="9772649" y="4635837"/>
            <a:ext cx="7592104" cy="45243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1800" dirty="0">
                <a:latin typeface="Sakkal Majalla" panose="02000000000000000000" pitchFamily="2" charset="-78"/>
                <a:cs typeface="Sakkal Majalla" panose="02000000000000000000" pitchFamily="2" charset="-78"/>
              </a:rPr>
              <a:t>لإجراء الإنعاش القلبي الرئوي ، اتبع الخطوات الست البسيطة التالية:</a:t>
            </a:r>
            <a:endParaRPr lang="en-US" sz="1800" dirty="0">
              <a:latin typeface="Sakkal Majalla" panose="02000000000000000000" pitchFamily="2" charset="-78"/>
              <a:cs typeface="Sakkal Majalla" panose="02000000000000000000" pitchFamily="2" charset="-78"/>
            </a:endParaRPr>
          </a:p>
        </p:txBody>
      </p:sp>
      <p:sp>
        <p:nvSpPr>
          <p:cNvPr id="27" name="TextBox 26"/>
          <p:cNvSpPr txBox="1"/>
          <p:nvPr/>
        </p:nvSpPr>
        <p:spPr>
          <a:xfrm>
            <a:off x="9772649" y="5149755"/>
            <a:ext cx="7592104" cy="2766911"/>
          </a:xfrm>
          <a:prstGeom prst="rect">
            <a:avLst/>
          </a:prstGeom>
          <a:noFill/>
        </p:spPr>
        <p:txBody>
          <a:bodyPr wrap="square" rtlCol="0">
            <a:spAutoFit/>
          </a:bodyPr>
          <a:lstStyle>
            <a:defPPr>
              <a:defRPr lang="en-US"/>
            </a:defPPr>
            <a:lvl1pPr marL="285750" indent="-285750" algn="r" rtl="1">
              <a:lnSpc>
                <a:spcPct val="130000"/>
              </a:lnSpc>
              <a:spcAft>
                <a:spcPts val="600"/>
              </a:spcAft>
              <a:buSzPct val="100000"/>
              <a:buBlip>
                <a:blip r:embed="rId2"/>
              </a:buBlip>
              <a:defRPr sz="2000">
                <a:solidFill>
                  <a:srgbClr val="272727"/>
                </a:solidFill>
                <a:latin typeface="Montserrat Medium" panose="00000600000000000000" pitchFamily="2" charset="0"/>
              </a:defRPr>
            </a:lvl1pPr>
          </a:lstStyle>
          <a:p>
            <a:r>
              <a:rPr lang="ar-SA" sz="1800" dirty="0">
                <a:latin typeface="Sakkal Majalla" panose="02000000000000000000" pitchFamily="2" charset="-78"/>
                <a:cs typeface="Sakkal Majalla" panose="02000000000000000000" pitchFamily="2" charset="-78"/>
              </a:rPr>
              <a:t>هز واصرخ: اقترب من المصاب بعناية. بعد فحص المنطقة بحثا عن المخاطر أو الخطر ، قم بتقييم استجابة المصاب. هز أكتافهم برفق للحصول على رد فعل أو اسأل بصوت عال عما إذا كانوا بخير. إذا كنت بمفردك ، اصرخ واطلب المساعدة ، لكن لا تترك المريض.
فحص التنفس: إذا كان المصاب يعاني من سكتة قلبية ، فلن يكون تنفسه منتظما أو ثابتا. حافظ على رأسه للخلف وانظر أو استمع إلى حركات الصدر المنتظمة والأنفاس المسموعة.
اتصل بخدمات الطوارئ: إما أن تنظم مكالمة أو تطلب من شخص آخر القيام بذلك. يجب ألا يكون هناك تأخير إن أمكن.</a:t>
            </a:r>
            <a:endParaRPr lang="en-US" sz="1800" dirty="0">
              <a:latin typeface="Sakkal Majalla" panose="02000000000000000000" pitchFamily="2" charset="-78"/>
              <a:cs typeface="Sakkal Majalla" panose="02000000000000000000" pitchFamily="2" charset="-78"/>
            </a:endParaRPr>
          </a:p>
        </p:txBody>
      </p:sp>
      <p:sp>
        <p:nvSpPr>
          <p:cNvPr id="14" name="TextBox 13"/>
          <p:cNvSpPr txBox="1"/>
          <p:nvPr/>
        </p:nvSpPr>
        <p:spPr>
          <a:xfrm>
            <a:off x="9772649" y="3256562"/>
            <a:ext cx="7592104" cy="104336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en-US" sz="1800" dirty="0">
                <a:latin typeface="Sakkal Majalla" panose="02000000000000000000" pitchFamily="2" charset="-78"/>
                <a:cs typeface="Sakkal Majalla" panose="02000000000000000000" pitchFamily="2" charset="-78"/>
              </a:rPr>
              <a:t>CPR</a:t>
            </a:r>
            <a:endParaRPr lang="ar-SA" sz="1800" dirty="0">
              <a:latin typeface="Sakkal Majalla" panose="02000000000000000000" pitchFamily="2" charset="-78"/>
              <a:cs typeface="Sakkal Majalla" panose="02000000000000000000" pitchFamily="2" charset="-78"/>
            </a:endParaRPr>
          </a:p>
          <a:p>
            <a:pPr algn="r">
              <a:spcAft>
                <a:spcPts val="1800"/>
              </a:spcAft>
            </a:pPr>
            <a:r>
              <a:rPr lang="ar-SA" sz="1800" dirty="0">
                <a:latin typeface="Sakkal Majalla" panose="02000000000000000000" pitchFamily="2" charset="-78"/>
                <a:cs typeface="Sakkal Majalla" panose="02000000000000000000" pitchFamily="2" charset="-78"/>
              </a:rPr>
              <a:t>تعني الإنعاش القلبي الرئوي وهو الإجراء المقبول عالميا لتعزيز الدورة الدموية والتنفس في المصاب.</a:t>
            </a:r>
            <a:endParaRPr lang="en-US" sz="1800" dirty="0">
              <a:latin typeface="Sakkal Majalla" panose="02000000000000000000" pitchFamily="2" charset="-78"/>
              <a:cs typeface="Sakkal Majalla" panose="02000000000000000000" pitchFamily="2" charset="-78"/>
            </a:endParaRPr>
          </a:p>
        </p:txBody>
      </p:sp>
      <p:sp>
        <p:nvSpPr>
          <p:cNvPr id="15" name="TextBox 14"/>
          <p:cNvSpPr txBox="1"/>
          <p:nvPr/>
        </p:nvSpPr>
        <p:spPr>
          <a:xfrm>
            <a:off x="1361396" y="5149755"/>
            <a:ext cx="7592104" cy="2046714"/>
          </a:xfrm>
          <a:prstGeom prst="rect">
            <a:avLst/>
          </a:prstGeom>
          <a:noFill/>
        </p:spPr>
        <p:txBody>
          <a:bodyPr wrap="square" rtlCol="0">
            <a:spAutoFit/>
          </a:bodyPr>
          <a:lstStyle>
            <a:defPPr>
              <a:defRPr lang="en-US"/>
            </a:defPPr>
            <a:lvl1pPr marL="285750" indent="-285750" algn="r" rtl="1">
              <a:lnSpc>
                <a:spcPct val="130000"/>
              </a:lnSpc>
              <a:spcAft>
                <a:spcPts val="600"/>
              </a:spcAft>
              <a:buSzPct val="100000"/>
              <a:buBlip>
                <a:blip r:embed="rId2"/>
              </a:buBlip>
              <a:defRPr sz="2000">
                <a:solidFill>
                  <a:srgbClr val="272727"/>
                </a:solidFill>
                <a:latin typeface="Montserrat Medium" panose="00000600000000000000" pitchFamily="2" charset="0"/>
              </a:defRPr>
            </a:lvl1pPr>
          </a:lstStyle>
          <a:p>
            <a:r>
              <a:rPr lang="ar-SA" sz="1800" dirty="0">
                <a:latin typeface="Sakkal Majalla" panose="02000000000000000000" pitchFamily="2" charset="-78"/>
                <a:cs typeface="Sakkal Majalla" panose="02000000000000000000" pitchFamily="2" charset="-78"/>
              </a:rPr>
              <a:t>الضغط على الصدر: الركوع بجانب المصاب ، ووضع كعب أي يد في وسط  صدر المصاب. ضع يدك الأخرى فوق الأولى ، مع تشابك الأصابع أثناء قيامك بذلك.
أنفاس الإنقاذ: بعد حوالي 30 ضغطة ، ابدأ في إعطاء أنفاس الإنقاذ. يتم تنفيذ ذلك عن طريق إمالة الرأس للخلف ، وإغلاق الأنف ، وإغلاق شفتيك حول فم المصاب والزفير بقوة.
كرر: استمر في عملية 30 ضغطة على الصدر ونفسين للإنقاذ حتى وصول خدمات الطوارئ.</a:t>
            </a:r>
            <a:endParaRPr lang="en-US" sz="1800" dirty="0">
              <a:latin typeface="Sakkal Majalla" panose="02000000000000000000" pitchFamily="2" charset="-78"/>
              <a:cs typeface="Sakkal Majalla" panose="02000000000000000000" pitchFamily="2" charset="-78"/>
            </a:endParaRPr>
          </a:p>
        </p:txBody>
      </p:sp>
      <p:sp>
        <p:nvSpPr>
          <p:cNvPr id="18" name="TextBox 17"/>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7</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9" name="TextBox 18">
            <a:extLst>
              <a:ext uri="{FF2B5EF4-FFF2-40B4-BE49-F238E27FC236}">
                <a16:creationId xmlns:a16="http://schemas.microsoft.com/office/drawing/2014/main" id="{FB3E5A25-4AF3-4118-AB45-067CCEC910B6}"/>
              </a:ext>
            </a:extLst>
          </p:cNvPr>
          <p:cNvSpPr txBox="1"/>
          <p:nvPr/>
        </p:nvSpPr>
        <p:spPr>
          <a:xfrm>
            <a:off x="12921242" y="997223"/>
            <a:ext cx="4443512"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حقيبة الإسعافات الأولية</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20" name="Group 19"/>
          <p:cNvGrpSpPr/>
          <p:nvPr/>
        </p:nvGrpSpPr>
        <p:grpSpPr>
          <a:xfrm>
            <a:off x="14369660" y="1929679"/>
            <a:ext cx="2809211" cy="0"/>
            <a:chOff x="1216222" y="6141141"/>
            <a:chExt cx="2809211" cy="0"/>
          </a:xfrm>
        </p:grpSpPr>
        <p:cxnSp>
          <p:nvCxnSpPr>
            <p:cNvPr id="21" name="Straight Connector 20"/>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2" name="Straight Connector 21"/>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3" name="Straight Connector 22"/>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24" name="Round Diagonal Corner Rectangle 23"/>
          <p:cNvSpPr/>
          <p:nvPr/>
        </p:nvSpPr>
        <p:spPr>
          <a:xfrm>
            <a:off x="762000" y="1929679"/>
            <a:ext cx="8191500" cy="1566593"/>
          </a:xfrm>
          <a:prstGeom prst="round2DiagRect">
            <a:avLst>
              <a:gd name="adj1" fmla="val 43535"/>
              <a:gd name="adj2" fmla="val 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5" name="Round Diagonal Corner Rectangle 24"/>
          <p:cNvSpPr/>
          <p:nvPr/>
        </p:nvSpPr>
        <p:spPr>
          <a:xfrm>
            <a:off x="762000" y="2235200"/>
            <a:ext cx="8191500" cy="2423886"/>
          </a:xfrm>
          <a:prstGeom prst="round2DiagRect">
            <a:avLst>
              <a:gd name="adj1" fmla="val 49094"/>
              <a:gd name="adj2" fmla="val 0"/>
            </a:avLst>
          </a:prstGeom>
          <a:blipFill>
            <a:blip r:embed="rId3"/>
            <a:srcRect/>
            <a:stretch>
              <a:fillRect t="-54870" b="-654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Tree>
    <p:extLst>
      <p:ext uri="{BB962C8B-B14F-4D97-AF65-F5344CB8AC3E}">
        <p14:creationId xmlns:p14="http://schemas.microsoft.com/office/powerpoint/2010/main" val="387103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453812" y="2895600"/>
            <a:ext cx="7910941" cy="1283428"/>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en-US" sz="2400" b="1" dirty="0">
                <a:latin typeface="Sakkal Majalla" panose="02000000000000000000" pitchFamily="2" charset="-78"/>
                <a:cs typeface="Sakkal Majalla" panose="02000000000000000000" pitchFamily="2" charset="-78"/>
              </a:rPr>
              <a:t>  </a:t>
            </a:r>
            <a:r>
              <a:rPr lang="ar-SA" sz="2400" b="1" dirty="0">
                <a:latin typeface="Sakkal Majalla" panose="02000000000000000000" pitchFamily="2" charset="-78"/>
                <a:cs typeface="Sakkal Majalla" panose="02000000000000000000" pitchFamily="2" charset="-78"/>
              </a:rPr>
              <a:t>طرق استخدام </a:t>
            </a:r>
            <a:endParaRPr lang="en-US" sz="2400" b="1" dirty="0">
              <a:latin typeface="Sakkal Majalla" panose="02000000000000000000" pitchFamily="2" charset="-78"/>
              <a:cs typeface="Sakkal Majalla" panose="02000000000000000000" pitchFamily="2" charset="-78"/>
            </a:endParaRPr>
          </a:p>
          <a:p>
            <a:pPr algn="r">
              <a:spcAft>
                <a:spcPts val="1800"/>
              </a:spcAft>
            </a:pPr>
            <a:r>
              <a:rPr lang="en-US" sz="2400" b="1" dirty="0">
                <a:latin typeface="Sakkal Majalla" panose="02000000000000000000" pitchFamily="2" charset="-78"/>
                <a:cs typeface="Sakkal Majalla" panose="02000000000000000000" pitchFamily="2" charset="-78"/>
              </a:rPr>
              <a:t>AED</a:t>
            </a:r>
          </a:p>
        </p:txBody>
      </p:sp>
      <p:sp>
        <p:nvSpPr>
          <p:cNvPr id="14" name="TextBox 13"/>
          <p:cNvSpPr txBox="1"/>
          <p:nvPr/>
        </p:nvSpPr>
        <p:spPr>
          <a:xfrm>
            <a:off x="9453813" y="4336197"/>
            <a:ext cx="7910940" cy="3185487"/>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مزيل الرجفان الخارجي الآلي. تم تصميمه لتكون طريقتة سهلة للمسعف الأولي أو أخصائي طبي لتوصيل صدمة لمن يعاني من السكتة القلبية.
</a:t>
            </a:r>
            <a:r>
              <a:rPr lang="en-US" b="1" dirty="0">
                <a:latin typeface="Sakkal Majalla" panose="02000000000000000000" pitchFamily="2" charset="-78"/>
                <a:cs typeface="Sakkal Majalla" panose="02000000000000000000" pitchFamily="2" charset="-78"/>
              </a:rPr>
              <a:t>SCA</a:t>
            </a:r>
          </a:p>
          <a:p>
            <a:pPr algn="r">
              <a:spcAft>
                <a:spcPts val="1800"/>
              </a:spcAft>
            </a:pPr>
            <a:r>
              <a:rPr lang="ar-SA" dirty="0">
                <a:latin typeface="Sakkal Majalla" panose="02000000000000000000" pitchFamily="2" charset="-78"/>
                <a:cs typeface="Sakkal Majalla" panose="02000000000000000000" pitchFamily="2" charset="-78"/>
              </a:rPr>
              <a:t>يقدم جهاز الإسعاف الآلي صدمة كهربائية قصيرة إلى صدر المصاب الذي تعرض لسكتة قلبية مفاجئة</a:t>
            </a:r>
            <a:r>
              <a:rPr lang="en-US" dirty="0">
                <a:latin typeface="Sakkal Majalla" panose="02000000000000000000" pitchFamily="2" charset="-78"/>
                <a:cs typeface="Sakkal Majalla" panose="02000000000000000000" pitchFamily="2" charset="-78"/>
              </a:rPr>
              <a:t>.</a:t>
            </a:r>
          </a:p>
          <a:p>
            <a:pPr algn="r">
              <a:spcAft>
                <a:spcPts val="1800"/>
              </a:spcAft>
            </a:pPr>
            <a:r>
              <a:rPr lang="ar-SA" dirty="0">
                <a:latin typeface="Sakkal Majalla" panose="02000000000000000000" pitchFamily="2" charset="-78"/>
                <a:cs typeface="Sakkal Majalla" panose="02000000000000000000" pitchFamily="2" charset="-78"/>
              </a:rPr>
              <a:t>يمكن العثور على جهاز الإسعاف الآلي في الأماكن العامة وهو مسجل ليسهل العثور عليه عبر الإنترنت أو من خلال خدمات الطوارئ.</a:t>
            </a:r>
            <a:endParaRPr lang="en-US" dirty="0">
              <a:latin typeface="Sakkal Majalla" panose="02000000000000000000" pitchFamily="2" charset="-78"/>
              <a:cs typeface="Sakkal Majalla" panose="02000000000000000000" pitchFamily="2" charset="-78"/>
            </a:endParaRPr>
          </a:p>
        </p:txBody>
      </p:sp>
      <p:sp>
        <p:nvSpPr>
          <p:cNvPr id="13" name="TextBox 12"/>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7</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5" name="TextBox 14">
            <a:extLst>
              <a:ext uri="{FF2B5EF4-FFF2-40B4-BE49-F238E27FC236}">
                <a16:creationId xmlns:a16="http://schemas.microsoft.com/office/drawing/2014/main" id="{FB3E5A25-4AF3-4118-AB45-067CCEC910B6}"/>
              </a:ext>
            </a:extLst>
          </p:cNvPr>
          <p:cNvSpPr txBox="1"/>
          <p:nvPr/>
        </p:nvSpPr>
        <p:spPr>
          <a:xfrm>
            <a:off x="12297398" y="997223"/>
            <a:ext cx="5067355"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حقيبة الإسعافات الأولية</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6" name="Group 15"/>
          <p:cNvGrpSpPr/>
          <p:nvPr/>
        </p:nvGrpSpPr>
        <p:grpSpPr>
          <a:xfrm>
            <a:off x="14369660" y="1929679"/>
            <a:ext cx="2809211" cy="0"/>
            <a:chOff x="1216222" y="6141141"/>
            <a:chExt cx="2809211" cy="0"/>
          </a:xfrm>
        </p:grpSpPr>
        <p:cxnSp>
          <p:nvCxnSpPr>
            <p:cNvPr id="17" name="Straight Connector 16"/>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0" name="Straight Connector 19"/>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1" name="Straight Connector 20"/>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22" name="Round Diagonal Corner Rectangle 21"/>
          <p:cNvSpPr/>
          <p:nvPr/>
        </p:nvSpPr>
        <p:spPr>
          <a:xfrm>
            <a:off x="1056597" y="2362200"/>
            <a:ext cx="6916153"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3" name="Round Diagonal Corner Rectangle 22"/>
          <p:cNvSpPr/>
          <p:nvPr/>
        </p:nvSpPr>
        <p:spPr>
          <a:xfrm>
            <a:off x="1056597" y="2806937"/>
            <a:ext cx="6916153" cy="5717437"/>
          </a:xfrm>
          <a:prstGeom prst="round2DiagRect">
            <a:avLst/>
          </a:prstGeom>
          <a:blipFill>
            <a:blip r:embed="rId2"/>
            <a:srcRect/>
            <a:stretch>
              <a:fillRect l="-4579" r="-194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Tree>
    <p:extLst>
      <p:ext uri="{BB962C8B-B14F-4D97-AF65-F5344CB8AC3E}">
        <p14:creationId xmlns:p14="http://schemas.microsoft.com/office/powerpoint/2010/main" val="130672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415263" y="2431251"/>
            <a:ext cx="7910941" cy="1283428"/>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en-US" sz="2400" b="1" dirty="0">
                <a:latin typeface="Sakkal Majalla" panose="02000000000000000000" pitchFamily="2" charset="-78"/>
                <a:cs typeface="Sakkal Majalla" panose="02000000000000000000" pitchFamily="2" charset="-78"/>
              </a:rPr>
              <a:t> </a:t>
            </a:r>
            <a:r>
              <a:rPr lang="ar-SA" sz="2400" b="1" dirty="0">
                <a:latin typeface="Sakkal Majalla" panose="02000000000000000000" pitchFamily="2" charset="-78"/>
                <a:cs typeface="Sakkal Majalla" panose="02000000000000000000" pitchFamily="2" charset="-78"/>
              </a:rPr>
              <a:t>طرق استخدام</a:t>
            </a:r>
            <a:endParaRPr lang="en-US" sz="2400" b="1" dirty="0">
              <a:latin typeface="Sakkal Majalla" panose="02000000000000000000" pitchFamily="2" charset="-78"/>
              <a:cs typeface="Sakkal Majalla" panose="02000000000000000000" pitchFamily="2" charset="-78"/>
            </a:endParaRPr>
          </a:p>
          <a:p>
            <a:pPr algn="r">
              <a:spcAft>
                <a:spcPts val="1800"/>
              </a:spcAft>
            </a:pPr>
            <a:r>
              <a:rPr lang="ar-SA" sz="2400" b="1" dirty="0">
                <a:latin typeface="Sakkal Majalla" panose="02000000000000000000" pitchFamily="2" charset="-78"/>
                <a:cs typeface="Sakkal Majalla" panose="02000000000000000000" pitchFamily="2" charset="-78"/>
              </a:rPr>
              <a:t> </a:t>
            </a:r>
            <a:r>
              <a:rPr lang="en-US" sz="2400" b="1" dirty="0">
                <a:latin typeface="Sakkal Majalla" panose="02000000000000000000" pitchFamily="2" charset="-78"/>
                <a:cs typeface="Sakkal Majalla" panose="02000000000000000000" pitchFamily="2" charset="-78"/>
              </a:rPr>
              <a:t>AED</a:t>
            </a:r>
          </a:p>
        </p:txBody>
      </p:sp>
      <p:sp>
        <p:nvSpPr>
          <p:cNvPr id="14" name="TextBox 13"/>
          <p:cNvSpPr txBox="1"/>
          <p:nvPr/>
        </p:nvSpPr>
        <p:spPr>
          <a:xfrm>
            <a:off x="9415263" y="2455670"/>
            <a:ext cx="7910940" cy="199439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en-US" sz="1800" dirty="0">
                <a:latin typeface="Sakkal Majalla" panose="02000000000000000000" pitchFamily="2" charset="-78"/>
                <a:cs typeface="Sakkal Majalla" panose="02000000000000000000" pitchFamily="2" charset="-78"/>
              </a:rPr>
              <a:t>:</a:t>
            </a:r>
          </a:p>
          <a:p>
            <a:pPr algn="r">
              <a:spcAft>
                <a:spcPts val="1800"/>
              </a:spcAft>
            </a:pPr>
            <a:endParaRPr lang="en-US" sz="1800" dirty="0">
              <a:latin typeface="Sakkal Majalla" panose="02000000000000000000" pitchFamily="2" charset="-78"/>
              <a:cs typeface="Sakkal Majalla" panose="02000000000000000000" pitchFamily="2" charset="-78"/>
            </a:endParaRPr>
          </a:p>
          <a:p>
            <a:pPr algn="r">
              <a:spcAft>
                <a:spcPts val="1800"/>
              </a:spcAft>
            </a:pPr>
            <a:r>
              <a:rPr lang="ar-SA" sz="1800" dirty="0">
                <a:latin typeface="Sakkal Majalla" panose="02000000000000000000" pitchFamily="2" charset="-78"/>
                <a:cs typeface="Sakkal Majalla" panose="02000000000000000000" pitchFamily="2" charset="-78"/>
              </a:rPr>
              <a:t>إذا كانت لدى المساعد الأولي القدرة على العثور على جهاز الإسعاف الآلي المحلي ولديه التدريب اللازم لاستخدامه، فيمكن تشغيلة بالطريقة الأتية :</a:t>
            </a:r>
            <a:endParaRPr lang="en-US" sz="1800" dirty="0">
              <a:latin typeface="Sakkal Majalla" panose="02000000000000000000" pitchFamily="2" charset="-78"/>
              <a:cs typeface="Sakkal Majalla" panose="02000000000000000000" pitchFamily="2" charset="-78"/>
            </a:endParaRPr>
          </a:p>
        </p:txBody>
      </p:sp>
      <p:sp>
        <p:nvSpPr>
          <p:cNvPr id="13" name="TextBox 12"/>
          <p:cNvSpPr txBox="1"/>
          <p:nvPr/>
        </p:nvSpPr>
        <p:spPr>
          <a:xfrm>
            <a:off x="8641662" y="4658695"/>
            <a:ext cx="7910940" cy="2714589"/>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en-US" sz="1800" b="1" dirty="0">
                <a:latin typeface="Sakkal Majalla" panose="02000000000000000000" pitchFamily="2" charset="-78"/>
                <a:cs typeface="Sakkal Majalla" panose="02000000000000000000" pitchFamily="2" charset="-78"/>
              </a:rPr>
              <a:t>- </a:t>
            </a:r>
            <a:r>
              <a:rPr lang="ar-SA" sz="1800" b="1" dirty="0">
                <a:latin typeface="Sakkal Majalla" panose="02000000000000000000" pitchFamily="2" charset="-78"/>
                <a:cs typeface="Sakkal Majalla" panose="02000000000000000000" pitchFamily="2" charset="-78"/>
              </a:rPr>
              <a:t>تشغيل الجهاز: ستظهر تعليمات بسيطة على الجهاز للإرشاد. ضعه بالقرب من رأس المصاب وقم بتشغيله. بعضها يتم تشغيله تلقائيًا عند رفعه من منطقة التخزين.</a:t>
            </a:r>
          </a:p>
          <a:p>
            <a:pPr algn="r">
              <a:spcAft>
                <a:spcPts val="1800"/>
              </a:spcAft>
            </a:pPr>
            <a:r>
              <a:rPr lang="ar-SA" sz="1800" b="1" dirty="0">
                <a:latin typeface="Sakkal Majalla" panose="02000000000000000000" pitchFamily="2" charset="-78"/>
                <a:cs typeface="Sakkal Majalla" panose="02000000000000000000" pitchFamily="2" charset="-78"/>
              </a:rPr>
              <a:t>- وضع الأقراص: قم بتعريض وتجفيف صدر المصاب ثم ضع قرصين على الجلد العاري. يجب أن يكون أحد الأقراص على الجانب الأيمن أسفل الرقبة والآخر أسفل الجانب الأيسر.</a:t>
            </a:r>
          </a:p>
          <a:p>
            <a:pPr algn="r">
              <a:spcAft>
                <a:spcPts val="1800"/>
              </a:spcAft>
            </a:pPr>
            <a:r>
              <a:rPr lang="ar-SA" sz="1800" b="1" dirty="0">
                <a:latin typeface="Sakkal Majalla" panose="02000000000000000000" pitchFamily="2" charset="-78"/>
                <a:cs typeface="Sakkal Majalla" panose="02000000000000000000" pitchFamily="2" charset="-78"/>
              </a:rPr>
              <a:t>- تخليص وصدم: لا يجب أن يلمس  المصاب اي أحد في هذه المرحلة. سيوجه جهاز الإسعاف الآلي المستخدم عندما يكون جاهزًا لتوجيه صدمة. قبل الضغط على زر الصدمة، يجب التحقق من المنطقة ثم توجيه الصدمة المقاسة.</a:t>
            </a:r>
            <a:endParaRPr lang="en-US" sz="1800" dirty="0">
              <a:latin typeface="Sakkal Majalla" panose="02000000000000000000" pitchFamily="2" charset="-78"/>
              <a:cs typeface="Sakkal Majalla" panose="02000000000000000000" pitchFamily="2" charset="-78"/>
            </a:endParaRPr>
          </a:p>
        </p:txBody>
      </p:sp>
      <p:cxnSp>
        <p:nvCxnSpPr>
          <p:cNvPr id="15" name="Straight Connector 14"/>
          <p:cNvCxnSpPr/>
          <p:nvPr/>
        </p:nvCxnSpPr>
        <p:spPr>
          <a:xfrm>
            <a:off x="16932270" y="5143500"/>
            <a:ext cx="0" cy="2548495"/>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6685670" y="4763830"/>
            <a:ext cx="493201" cy="493201"/>
            <a:chOff x="1165118" y="4382268"/>
            <a:chExt cx="493201" cy="493201"/>
          </a:xfrm>
        </p:grpSpPr>
        <p:sp>
          <p:nvSpPr>
            <p:cNvPr id="17" name="Oval 16"/>
            <p:cNvSpPr/>
            <p:nvPr/>
          </p:nvSpPr>
          <p:spPr>
            <a:xfrm>
              <a:off x="1165118" y="4382268"/>
              <a:ext cx="493201" cy="493201"/>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0" name="Oval 19"/>
            <p:cNvSpPr/>
            <p:nvPr/>
          </p:nvSpPr>
          <p:spPr>
            <a:xfrm>
              <a:off x="1278650" y="4495801"/>
              <a:ext cx="266136" cy="266136"/>
            </a:xfrm>
            <a:prstGeom prst="ellipse">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grpSp>
      <p:grpSp>
        <p:nvGrpSpPr>
          <p:cNvPr id="21" name="Group 20"/>
          <p:cNvGrpSpPr/>
          <p:nvPr/>
        </p:nvGrpSpPr>
        <p:grpSpPr>
          <a:xfrm>
            <a:off x="16685670" y="5992414"/>
            <a:ext cx="493201" cy="493201"/>
            <a:chOff x="1165118" y="4382268"/>
            <a:chExt cx="493201" cy="493201"/>
          </a:xfrm>
        </p:grpSpPr>
        <p:sp>
          <p:nvSpPr>
            <p:cNvPr id="22" name="Oval 21"/>
            <p:cNvSpPr/>
            <p:nvPr/>
          </p:nvSpPr>
          <p:spPr>
            <a:xfrm>
              <a:off x="1165118" y="4382268"/>
              <a:ext cx="493201" cy="493201"/>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3" name="Oval 22"/>
            <p:cNvSpPr/>
            <p:nvPr/>
          </p:nvSpPr>
          <p:spPr>
            <a:xfrm>
              <a:off x="1278650" y="4495801"/>
              <a:ext cx="266136" cy="266136"/>
            </a:xfrm>
            <a:prstGeom prst="ellipse">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grpSp>
      <p:grpSp>
        <p:nvGrpSpPr>
          <p:cNvPr id="24" name="Group 23"/>
          <p:cNvGrpSpPr/>
          <p:nvPr/>
        </p:nvGrpSpPr>
        <p:grpSpPr>
          <a:xfrm>
            <a:off x="16685670" y="7220999"/>
            <a:ext cx="493201" cy="493201"/>
            <a:chOff x="1165118" y="4382268"/>
            <a:chExt cx="493201" cy="493201"/>
          </a:xfrm>
        </p:grpSpPr>
        <p:sp>
          <p:nvSpPr>
            <p:cNvPr id="25" name="Oval 24"/>
            <p:cNvSpPr/>
            <p:nvPr/>
          </p:nvSpPr>
          <p:spPr>
            <a:xfrm>
              <a:off x="1165118" y="4382268"/>
              <a:ext cx="493201" cy="493201"/>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6" name="Oval 25"/>
            <p:cNvSpPr/>
            <p:nvPr/>
          </p:nvSpPr>
          <p:spPr>
            <a:xfrm>
              <a:off x="1278650" y="4495801"/>
              <a:ext cx="266136" cy="266136"/>
            </a:xfrm>
            <a:prstGeom prst="ellipse">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grpSp>
      <p:sp>
        <p:nvSpPr>
          <p:cNvPr id="27" name="TextBox 26"/>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7</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8" name="TextBox 27">
            <a:extLst>
              <a:ext uri="{FF2B5EF4-FFF2-40B4-BE49-F238E27FC236}">
                <a16:creationId xmlns:a16="http://schemas.microsoft.com/office/drawing/2014/main" id="{FB3E5A25-4AF3-4118-AB45-067CCEC910B6}"/>
              </a:ext>
            </a:extLst>
          </p:cNvPr>
          <p:cNvSpPr txBox="1"/>
          <p:nvPr/>
        </p:nvSpPr>
        <p:spPr>
          <a:xfrm>
            <a:off x="12297398" y="997223"/>
            <a:ext cx="5067355"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حقيبة الإسعافات الأولية</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29" name="Group 28"/>
          <p:cNvGrpSpPr/>
          <p:nvPr/>
        </p:nvGrpSpPr>
        <p:grpSpPr>
          <a:xfrm>
            <a:off x="14369660" y="1929679"/>
            <a:ext cx="2809211" cy="0"/>
            <a:chOff x="1216222" y="6141141"/>
            <a:chExt cx="2809211" cy="0"/>
          </a:xfrm>
        </p:grpSpPr>
        <p:cxnSp>
          <p:nvCxnSpPr>
            <p:cNvPr id="30" name="Straight Connector 29"/>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31" name="Straight Connector 30"/>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32" name="Straight Connector 31"/>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33" name="Round Diagonal Corner Rectangle 32"/>
          <p:cNvSpPr/>
          <p:nvPr/>
        </p:nvSpPr>
        <p:spPr>
          <a:xfrm>
            <a:off x="1056597" y="2362200"/>
            <a:ext cx="6916153"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4" name="Round Diagonal Corner Rectangle 33"/>
          <p:cNvSpPr/>
          <p:nvPr/>
        </p:nvSpPr>
        <p:spPr>
          <a:xfrm>
            <a:off x="1056597" y="2806937"/>
            <a:ext cx="6916153" cy="5717437"/>
          </a:xfrm>
          <a:prstGeom prst="round2DiagRect">
            <a:avLst/>
          </a:prstGeom>
          <a:blipFill>
            <a:blip r:embed="rId2"/>
            <a:srcRect/>
            <a:stretch>
              <a:fillRect l="-12001" r="-120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Tree>
    <p:extLst>
      <p:ext uri="{BB962C8B-B14F-4D97-AF65-F5344CB8AC3E}">
        <p14:creationId xmlns:p14="http://schemas.microsoft.com/office/powerpoint/2010/main" val="250550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01063" y="2245895"/>
            <a:ext cx="6541196" cy="6523094"/>
          </a:xfrm>
          <a:prstGeom prst="roundRect">
            <a:avLst>
              <a:gd name="adj" fmla="val 770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7" name="Rounded Rectangle 16"/>
          <p:cNvSpPr/>
          <p:nvPr/>
        </p:nvSpPr>
        <p:spPr>
          <a:xfrm>
            <a:off x="495300" y="2436395"/>
            <a:ext cx="5903495" cy="6142094"/>
          </a:xfrm>
          <a:prstGeom prst="roundRect">
            <a:avLst>
              <a:gd name="adj" fmla="val 7700"/>
            </a:avLst>
          </a:prstGeom>
          <a:blipFill>
            <a:blip r:embed="rId2"/>
            <a:srcRect/>
            <a:stretch>
              <a:fillRect l="-26165" r="-261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1" name="TextBox 20"/>
          <p:cNvSpPr txBox="1"/>
          <p:nvPr/>
        </p:nvSpPr>
        <p:spPr>
          <a:xfrm>
            <a:off x="8043635" y="2895600"/>
            <a:ext cx="9321118" cy="89255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كما هو مطلوب ، يجب على المسعف الأولي المدرب تسجيل التفاصيل الأساسية المتعلقة بأي حادث خطير . ونقل تلك المعلومات إلى خدمات الطوارئ عند وصولهم.</a:t>
            </a:r>
            <a:endParaRPr lang="en-US" b="1" dirty="0">
              <a:latin typeface="Sakkal Majalla" panose="02000000000000000000" pitchFamily="2" charset="-78"/>
              <a:cs typeface="Sakkal Majalla" panose="02000000000000000000" pitchFamily="2" charset="-78"/>
            </a:endParaRPr>
          </a:p>
        </p:txBody>
      </p:sp>
      <p:sp>
        <p:nvSpPr>
          <p:cNvPr id="13" name="TextBox 12"/>
          <p:cNvSpPr txBox="1"/>
          <p:nvPr/>
        </p:nvSpPr>
        <p:spPr>
          <a:xfrm>
            <a:off x="7713273" y="5105400"/>
            <a:ext cx="9651480" cy="2877711"/>
          </a:xfrm>
          <a:prstGeom prst="rect">
            <a:avLst/>
          </a:prstGeom>
          <a:noFill/>
        </p:spPr>
        <p:txBody>
          <a:bodyPr wrap="square" rtlCol="0">
            <a:spAutoFit/>
          </a:bodyPr>
          <a:lstStyle>
            <a:defPPr>
              <a:defRPr lang="en-US"/>
            </a:defPPr>
            <a:lvl1pPr marL="285750" indent="-285750" algn="r" rtl="1">
              <a:lnSpc>
                <a:spcPct val="130000"/>
              </a:lnSpc>
              <a:spcAft>
                <a:spcPts val="600"/>
              </a:spcAft>
              <a:buSzPct val="100000"/>
              <a:buBlip>
                <a:blip r:embed="rId3"/>
              </a:buBlip>
              <a:defRPr sz="2000">
                <a:solidFill>
                  <a:srgbClr val="272727"/>
                </a:solidFill>
                <a:latin typeface="Montserrat Medium" panose="00000600000000000000" pitchFamily="2" charset="0"/>
              </a:defRPr>
            </a:lvl1pPr>
          </a:lstStyle>
          <a:p>
            <a:r>
              <a:rPr lang="ar-SA" dirty="0">
                <a:latin typeface="Sakkal Majalla" panose="02000000000000000000" pitchFamily="2" charset="-78"/>
                <a:cs typeface="Sakkal Majalla" panose="02000000000000000000" pitchFamily="2" charset="-78"/>
              </a:rPr>
              <a:t>تاريخ ووقت ومكان الحادث
اسم المصاب، وأي حالات طبية معروفة
تفاصيل الإصابة أو المرض
اسم وتفاصيل المسعف الأولي
الإسعافات الأولية التي تعطى للمصاب
حالة المصاب حتى نقطة وصول خدمات الطوارئ</a:t>
            </a:r>
            <a:endParaRPr lang="en-US" dirty="0">
              <a:latin typeface="Sakkal Majalla" panose="02000000000000000000" pitchFamily="2" charset="-78"/>
              <a:cs typeface="Sakkal Majalla" panose="02000000000000000000" pitchFamily="2" charset="-78"/>
            </a:endParaRPr>
          </a:p>
        </p:txBody>
      </p:sp>
      <p:sp>
        <p:nvSpPr>
          <p:cNvPr id="14" name="Parallelogram 13"/>
          <p:cNvSpPr/>
          <p:nvPr/>
        </p:nvSpPr>
        <p:spPr>
          <a:xfrm>
            <a:off x="11914650" y="4479698"/>
            <a:ext cx="6891219" cy="508515"/>
          </a:xfrm>
          <a:prstGeom prst="parallelogram">
            <a:avLst>
              <a:gd name="adj" fmla="val 633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5" name="TextBox 14"/>
          <p:cNvSpPr txBox="1"/>
          <p:nvPr/>
        </p:nvSpPr>
        <p:spPr>
          <a:xfrm>
            <a:off x="12818836" y="4533901"/>
            <a:ext cx="4545917" cy="400110"/>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lnSpc>
                <a:spcPct val="100000"/>
              </a:lnSpc>
            </a:pPr>
            <a:r>
              <a:rPr lang="ar-SA" b="1" dirty="0">
                <a:solidFill>
                  <a:schemeClr val="bg1"/>
                </a:solidFill>
                <a:latin typeface="Sakkal Majalla" panose="02000000000000000000" pitchFamily="2" charset="-78"/>
                <a:cs typeface="Sakkal Majalla" panose="02000000000000000000" pitchFamily="2" charset="-78"/>
              </a:rPr>
              <a:t>يجب أن تتضمن هذه المعلومات:</a:t>
            </a:r>
            <a:endParaRPr lang="en-US" b="1" dirty="0">
              <a:solidFill>
                <a:schemeClr val="bg1"/>
              </a:solidFill>
              <a:latin typeface="Sakkal Majalla" panose="02000000000000000000" pitchFamily="2" charset="-78"/>
              <a:cs typeface="Sakkal Majalla" panose="02000000000000000000" pitchFamily="2" charset="-78"/>
            </a:endParaRPr>
          </a:p>
        </p:txBody>
      </p:sp>
      <p:sp>
        <p:nvSpPr>
          <p:cNvPr id="18" name="TextBox 17"/>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7</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9" name="TextBox 18">
            <a:extLst>
              <a:ext uri="{FF2B5EF4-FFF2-40B4-BE49-F238E27FC236}">
                <a16:creationId xmlns:a16="http://schemas.microsoft.com/office/drawing/2014/main" id="{FB3E5A25-4AF3-4118-AB45-067CCEC910B6}"/>
              </a:ext>
            </a:extLst>
          </p:cNvPr>
          <p:cNvSpPr txBox="1"/>
          <p:nvPr/>
        </p:nvSpPr>
        <p:spPr>
          <a:xfrm>
            <a:off x="12077700" y="997223"/>
            <a:ext cx="5287053"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حفظ السجلات</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20" name="Group 19"/>
          <p:cNvGrpSpPr/>
          <p:nvPr/>
        </p:nvGrpSpPr>
        <p:grpSpPr>
          <a:xfrm>
            <a:off x="14369660" y="1929679"/>
            <a:ext cx="2809211" cy="0"/>
            <a:chOff x="1216222" y="6141141"/>
            <a:chExt cx="2809211" cy="0"/>
          </a:xfrm>
        </p:grpSpPr>
        <p:cxnSp>
          <p:nvCxnSpPr>
            <p:cNvPr id="22" name="Straight Connector 21"/>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3" name="Straight Connector 22"/>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4" name="Straight Connector 23"/>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125864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flipH="1">
            <a:off x="0" y="-41203"/>
            <a:ext cx="7111208" cy="8656808"/>
            <a:chOff x="11176792" y="-41203"/>
            <a:chExt cx="7111208" cy="8656808"/>
          </a:xfrm>
        </p:grpSpPr>
        <p:sp>
          <p:nvSpPr>
            <p:cNvPr id="17" name="Freeform 6"/>
            <p:cNvSpPr>
              <a:spLocks/>
            </p:cNvSpPr>
            <p:nvPr/>
          </p:nvSpPr>
          <p:spPr bwMode="auto">
            <a:xfrm>
              <a:off x="14354627" y="7640070"/>
              <a:ext cx="1285183" cy="975535"/>
            </a:xfrm>
            <a:custGeom>
              <a:avLst/>
              <a:gdLst>
                <a:gd name="T0" fmla="*/ 1110 w 2262"/>
                <a:gd name="T1" fmla="*/ 0 h 1717"/>
                <a:gd name="T2" fmla="*/ 2262 w 2262"/>
                <a:gd name="T3" fmla="*/ 0 h 1717"/>
                <a:gd name="T4" fmla="*/ 1110 w 2262"/>
                <a:gd name="T5" fmla="*/ 1717 h 1717"/>
                <a:gd name="T6" fmla="*/ 0 w 2262"/>
                <a:gd name="T7" fmla="*/ 1717 h 1717"/>
                <a:gd name="T8" fmla="*/ 1110 w 2262"/>
                <a:gd name="T9" fmla="*/ 0 h 1717"/>
              </a:gdLst>
              <a:ahLst/>
              <a:cxnLst>
                <a:cxn ang="0">
                  <a:pos x="T0" y="T1"/>
                </a:cxn>
                <a:cxn ang="0">
                  <a:pos x="T2" y="T3"/>
                </a:cxn>
                <a:cxn ang="0">
                  <a:pos x="T4" y="T5"/>
                </a:cxn>
                <a:cxn ang="0">
                  <a:pos x="T6" y="T7"/>
                </a:cxn>
                <a:cxn ang="0">
                  <a:pos x="T8" y="T9"/>
                </a:cxn>
              </a:cxnLst>
              <a:rect l="0" t="0" r="r" b="b"/>
              <a:pathLst>
                <a:path w="2262" h="1717">
                  <a:moveTo>
                    <a:pt x="1110" y="0"/>
                  </a:moveTo>
                  <a:lnTo>
                    <a:pt x="2262" y="0"/>
                  </a:lnTo>
                  <a:lnTo>
                    <a:pt x="1110" y="1717"/>
                  </a:lnTo>
                  <a:lnTo>
                    <a:pt x="0" y="1717"/>
                  </a:lnTo>
                  <a:lnTo>
                    <a:pt x="11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8" name="Freeform 6"/>
            <p:cNvSpPr>
              <a:spLocks/>
            </p:cNvSpPr>
            <p:nvPr/>
          </p:nvSpPr>
          <p:spPr bwMode="auto">
            <a:xfrm>
              <a:off x="11176792" y="3258980"/>
              <a:ext cx="6739446" cy="5115662"/>
            </a:xfrm>
            <a:custGeom>
              <a:avLst/>
              <a:gdLst>
                <a:gd name="T0" fmla="*/ 1110 w 2262"/>
                <a:gd name="T1" fmla="*/ 0 h 1717"/>
                <a:gd name="T2" fmla="*/ 2262 w 2262"/>
                <a:gd name="T3" fmla="*/ 0 h 1717"/>
                <a:gd name="T4" fmla="*/ 1110 w 2262"/>
                <a:gd name="T5" fmla="*/ 1717 h 1717"/>
                <a:gd name="T6" fmla="*/ 0 w 2262"/>
                <a:gd name="T7" fmla="*/ 1717 h 1717"/>
                <a:gd name="T8" fmla="*/ 1110 w 2262"/>
                <a:gd name="T9" fmla="*/ 0 h 1717"/>
              </a:gdLst>
              <a:ahLst/>
              <a:cxnLst>
                <a:cxn ang="0">
                  <a:pos x="T0" y="T1"/>
                </a:cxn>
                <a:cxn ang="0">
                  <a:pos x="T2" y="T3"/>
                </a:cxn>
                <a:cxn ang="0">
                  <a:pos x="T4" y="T5"/>
                </a:cxn>
                <a:cxn ang="0">
                  <a:pos x="T6" y="T7"/>
                </a:cxn>
                <a:cxn ang="0">
                  <a:pos x="T8" y="T9"/>
                </a:cxn>
              </a:cxnLst>
              <a:rect l="0" t="0" r="r" b="b"/>
              <a:pathLst>
                <a:path w="2262" h="1717">
                  <a:moveTo>
                    <a:pt x="1110" y="0"/>
                  </a:moveTo>
                  <a:lnTo>
                    <a:pt x="2262" y="0"/>
                  </a:lnTo>
                  <a:lnTo>
                    <a:pt x="1110" y="1717"/>
                  </a:lnTo>
                  <a:lnTo>
                    <a:pt x="0" y="1717"/>
                  </a:lnTo>
                  <a:lnTo>
                    <a:pt x="1110" y="0"/>
                  </a:lnTo>
                  <a:close/>
                </a:path>
              </a:pathLst>
            </a:custGeom>
            <a:solidFill>
              <a:srgbClr val="F3F5F7"/>
            </a:solidFill>
            <a:ln>
              <a:noFill/>
            </a:ln>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19" name="Freeform 5"/>
            <p:cNvSpPr>
              <a:spLocks/>
            </p:cNvSpPr>
            <p:nvPr/>
          </p:nvSpPr>
          <p:spPr bwMode="auto">
            <a:xfrm>
              <a:off x="11643793" y="-41203"/>
              <a:ext cx="5079911" cy="5356625"/>
            </a:xfrm>
            <a:custGeom>
              <a:avLst/>
              <a:gdLst>
                <a:gd name="T0" fmla="*/ 2974 w 2974"/>
                <a:gd name="T1" fmla="*/ 2262 h 3136"/>
                <a:gd name="T2" fmla="*/ 2863 w 2974"/>
                <a:gd name="T3" fmla="*/ 2416 h 3136"/>
                <a:gd name="T4" fmla="*/ 2326 w 2974"/>
                <a:gd name="T5" fmla="*/ 3136 h 3136"/>
                <a:gd name="T6" fmla="*/ 1795 w 2974"/>
                <a:gd name="T7" fmla="*/ 2416 h 3136"/>
                <a:gd name="T8" fmla="*/ 1684 w 2974"/>
                <a:gd name="T9" fmla="*/ 2262 h 3136"/>
                <a:gd name="T10" fmla="*/ 0 w 2974"/>
                <a:gd name="T11" fmla="*/ 0 h 3136"/>
                <a:gd name="T12" fmla="*/ 1296 w 2974"/>
                <a:gd name="T13" fmla="*/ 0 h 3136"/>
                <a:gd name="T14" fmla="*/ 2326 w 2974"/>
                <a:gd name="T15" fmla="*/ 1388 h 3136"/>
                <a:gd name="T16" fmla="*/ 2512 w 2974"/>
                <a:gd name="T17" fmla="*/ 1637 h 3136"/>
                <a:gd name="T18" fmla="*/ 2974 w 2974"/>
                <a:gd name="T19" fmla="*/ 2262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4" h="3136">
                  <a:moveTo>
                    <a:pt x="2974" y="2262"/>
                  </a:moveTo>
                  <a:lnTo>
                    <a:pt x="2863" y="2416"/>
                  </a:lnTo>
                  <a:lnTo>
                    <a:pt x="2326" y="3136"/>
                  </a:lnTo>
                  <a:lnTo>
                    <a:pt x="1795" y="2416"/>
                  </a:lnTo>
                  <a:lnTo>
                    <a:pt x="1684" y="2262"/>
                  </a:lnTo>
                  <a:lnTo>
                    <a:pt x="0" y="0"/>
                  </a:lnTo>
                  <a:lnTo>
                    <a:pt x="1296" y="0"/>
                  </a:lnTo>
                  <a:lnTo>
                    <a:pt x="2326" y="1388"/>
                  </a:lnTo>
                  <a:lnTo>
                    <a:pt x="2512" y="1637"/>
                  </a:lnTo>
                  <a:lnTo>
                    <a:pt x="2974" y="2262"/>
                  </a:lnTo>
                  <a:close/>
                </a:path>
              </a:pathLst>
            </a:custGeom>
            <a:solidFill>
              <a:srgbClr val="F3F5F7"/>
            </a:solidFill>
            <a:ln>
              <a:noFill/>
            </a:ln>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20" name="Freeform 6"/>
            <p:cNvSpPr>
              <a:spLocks/>
            </p:cNvSpPr>
            <p:nvPr/>
          </p:nvSpPr>
          <p:spPr bwMode="auto">
            <a:xfrm>
              <a:off x="11548554" y="3258980"/>
              <a:ext cx="6739446" cy="5115662"/>
            </a:xfrm>
            <a:custGeom>
              <a:avLst/>
              <a:gdLst>
                <a:gd name="T0" fmla="*/ 1110 w 2262"/>
                <a:gd name="T1" fmla="*/ 0 h 1717"/>
                <a:gd name="T2" fmla="*/ 2262 w 2262"/>
                <a:gd name="T3" fmla="*/ 0 h 1717"/>
                <a:gd name="T4" fmla="*/ 1110 w 2262"/>
                <a:gd name="T5" fmla="*/ 1717 h 1717"/>
                <a:gd name="T6" fmla="*/ 0 w 2262"/>
                <a:gd name="T7" fmla="*/ 1717 h 1717"/>
                <a:gd name="T8" fmla="*/ 1110 w 2262"/>
                <a:gd name="T9" fmla="*/ 0 h 1717"/>
              </a:gdLst>
              <a:ahLst/>
              <a:cxnLst>
                <a:cxn ang="0">
                  <a:pos x="T0" y="T1"/>
                </a:cxn>
                <a:cxn ang="0">
                  <a:pos x="T2" y="T3"/>
                </a:cxn>
                <a:cxn ang="0">
                  <a:pos x="T4" y="T5"/>
                </a:cxn>
                <a:cxn ang="0">
                  <a:pos x="T6" y="T7"/>
                </a:cxn>
                <a:cxn ang="0">
                  <a:pos x="T8" y="T9"/>
                </a:cxn>
              </a:cxnLst>
              <a:rect l="0" t="0" r="r" b="b"/>
              <a:pathLst>
                <a:path w="2262" h="1717">
                  <a:moveTo>
                    <a:pt x="1110" y="0"/>
                  </a:moveTo>
                  <a:lnTo>
                    <a:pt x="2262" y="0"/>
                  </a:lnTo>
                  <a:lnTo>
                    <a:pt x="1110" y="1717"/>
                  </a:lnTo>
                  <a:lnTo>
                    <a:pt x="0" y="1717"/>
                  </a:lnTo>
                  <a:lnTo>
                    <a:pt x="1110" y="0"/>
                  </a:lnTo>
                  <a:close/>
                </a:path>
              </a:pathLst>
            </a:custGeom>
            <a:blipFill>
              <a:blip r:embed="rId2"/>
              <a:srcRect/>
              <a:stretch>
                <a:fillRect l="-25612" r="3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grpSp>
      <p:sp>
        <p:nvSpPr>
          <p:cNvPr id="22" name="TextBox 21"/>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7</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3" name="TextBox 22">
            <a:extLst>
              <a:ext uri="{FF2B5EF4-FFF2-40B4-BE49-F238E27FC236}">
                <a16:creationId xmlns:a16="http://schemas.microsoft.com/office/drawing/2014/main" id="{FB3E5A25-4AF3-4118-AB45-067CCEC910B6}"/>
              </a:ext>
            </a:extLst>
          </p:cNvPr>
          <p:cNvSpPr txBox="1"/>
          <p:nvPr/>
        </p:nvSpPr>
        <p:spPr>
          <a:xfrm>
            <a:off x="8102991" y="997223"/>
            <a:ext cx="9261762"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تسليط الضوء على الوحدة</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24" name="Group 23"/>
          <p:cNvGrpSpPr/>
          <p:nvPr/>
        </p:nvGrpSpPr>
        <p:grpSpPr>
          <a:xfrm>
            <a:off x="14369660" y="1929679"/>
            <a:ext cx="2809211" cy="0"/>
            <a:chOff x="1216222" y="6141141"/>
            <a:chExt cx="2809211" cy="0"/>
          </a:xfrm>
        </p:grpSpPr>
        <p:cxnSp>
          <p:nvCxnSpPr>
            <p:cNvPr id="25" name="Straight Connector 24"/>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6" name="Straight Connector 25"/>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33" name="Straight Connector 32"/>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34" name="TextBox 33"/>
          <p:cNvSpPr txBox="1"/>
          <p:nvPr/>
        </p:nvSpPr>
        <p:spPr>
          <a:xfrm>
            <a:off x="7836741" y="3662389"/>
            <a:ext cx="9528012" cy="3262432"/>
          </a:xfrm>
          <a:prstGeom prst="rect">
            <a:avLst/>
          </a:prstGeom>
          <a:noFill/>
        </p:spPr>
        <p:txBody>
          <a:bodyPr wrap="square" rtlCol="0">
            <a:spAutoFit/>
          </a:bodyPr>
          <a:lstStyle>
            <a:defPPr>
              <a:defRPr lang="en-US"/>
            </a:defPPr>
            <a:lvl1pPr marL="285750" indent="-285750" algn="r" rtl="1">
              <a:lnSpc>
                <a:spcPct val="130000"/>
              </a:lnSpc>
              <a:spcAft>
                <a:spcPts val="1800"/>
              </a:spcAft>
              <a:buFont typeface="Wingdings" panose="05000000000000000000" pitchFamily="2" charset="2"/>
              <a:buBlip>
                <a:blip r:embed="rId3"/>
              </a:buBlip>
              <a:defRPr sz="2200">
                <a:solidFill>
                  <a:srgbClr val="272727"/>
                </a:solidFill>
                <a:latin typeface="Montserrat Medium" panose="00000600000000000000" pitchFamily="2" charset="0"/>
              </a:defRPr>
            </a:lvl1pPr>
          </a:lstStyle>
          <a:p>
            <a:pPr marL="0" indent="0">
              <a:spcAft>
                <a:spcPts val="1200"/>
              </a:spcAft>
              <a:buNone/>
            </a:pPr>
            <a:endParaRPr lang="en-US" sz="2000" dirty="0">
              <a:latin typeface="Sakkal Majalla" panose="02000000000000000000" pitchFamily="2" charset="-78"/>
              <a:cs typeface="Sakkal Majalla" panose="02000000000000000000" pitchFamily="2" charset="-78"/>
            </a:endParaRPr>
          </a:p>
          <a:p>
            <a:pPr>
              <a:spcAft>
                <a:spcPts val="1200"/>
              </a:spcAft>
            </a:pPr>
            <a:r>
              <a:rPr lang="ar-SA" sz="2000" dirty="0">
                <a:latin typeface="Sakkal Majalla" panose="02000000000000000000" pitchFamily="2" charset="-78"/>
                <a:cs typeface="Sakkal Majalla" panose="02000000000000000000" pitchFamily="2" charset="-78"/>
              </a:rPr>
              <a:t>هناك العديد من أنواع تقنيات الإسعاف الأولي الأساسية التي يمكن أن تمنع حدوث إصابات أخرى.</a:t>
            </a:r>
          </a:p>
          <a:p>
            <a:pPr>
              <a:spcAft>
                <a:spcPts val="1200"/>
              </a:spcAft>
            </a:pPr>
            <a:r>
              <a:rPr lang="ar-SA" sz="2000" dirty="0">
                <a:latin typeface="Sakkal Majalla" panose="02000000000000000000" pitchFamily="2" charset="-78"/>
                <a:cs typeface="Sakkal Majalla" panose="02000000000000000000" pitchFamily="2" charset="-78"/>
              </a:rPr>
              <a:t>سلسلة البقاء على قيد الحياة هي عملية حيوية يمكن أن تساعد في تمديد فترة النجاة للمصاب.</a:t>
            </a:r>
          </a:p>
          <a:p>
            <a:pPr>
              <a:spcAft>
                <a:spcPts val="1200"/>
              </a:spcAft>
            </a:pPr>
            <a:r>
              <a:rPr lang="ar-SA" sz="2000" dirty="0">
                <a:latin typeface="Sakkal Majalla" panose="02000000000000000000" pitchFamily="2" charset="-78"/>
                <a:cs typeface="Sakkal Majalla" panose="02000000000000000000" pitchFamily="2" charset="-78"/>
              </a:rPr>
              <a:t>هناك قطع معدات ومواد أساسية يجب أن تكون دائمًا متوفرة في علبة الإسعاف الأولي.</a:t>
            </a:r>
          </a:p>
          <a:p>
            <a:pPr>
              <a:spcAft>
                <a:spcPts val="1200"/>
              </a:spcAft>
            </a:pPr>
            <a:r>
              <a:rPr lang="ar-SA" sz="2000" dirty="0">
                <a:latin typeface="Sakkal Majalla" panose="02000000000000000000" pitchFamily="2" charset="-78"/>
                <a:cs typeface="Sakkal Majalla" panose="02000000000000000000" pitchFamily="2" charset="-78"/>
              </a:rPr>
              <a:t>هناك طرق محددة لعمل الأطراف المؤقتة والضمادات لدعم وحماية الإصابات.</a:t>
            </a:r>
          </a:p>
          <a:p>
            <a:pPr>
              <a:spcAft>
                <a:spcPts val="1200"/>
              </a:spcAft>
            </a:pPr>
            <a:r>
              <a:rPr lang="ar-SA" sz="2000" dirty="0">
                <a:latin typeface="Sakkal Majalla" panose="02000000000000000000" pitchFamily="2" charset="-78"/>
                <a:cs typeface="Sakkal Majalla" panose="02000000000000000000" pitchFamily="2" charset="-78"/>
              </a:rPr>
              <a:t>يمكنك استخدام الإنعاش القلبي الرئوي أو جهاز الإسعاف الآلي لمساعدة المصاب في استعادة الوعي.</a:t>
            </a:r>
            <a:endParaRPr lang="en-US" sz="2000" dirty="0">
              <a:latin typeface="Sakkal Majalla" panose="02000000000000000000" pitchFamily="2" charset="-78"/>
              <a:cs typeface="Sakkal Majalla" panose="02000000000000000000" pitchFamily="2" charset="-78"/>
            </a:endParaRPr>
          </a:p>
        </p:txBody>
      </p:sp>
      <p:grpSp>
        <p:nvGrpSpPr>
          <p:cNvPr id="35" name="Group 34"/>
          <p:cNvGrpSpPr/>
          <p:nvPr/>
        </p:nvGrpSpPr>
        <p:grpSpPr>
          <a:xfrm>
            <a:off x="16400543" y="2661141"/>
            <a:ext cx="778328" cy="778328"/>
            <a:chOff x="1167840" y="7565914"/>
            <a:chExt cx="778328" cy="778328"/>
          </a:xfrm>
        </p:grpSpPr>
        <p:sp>
          <p:nvSpPr>
            <p:cNvPr id="36" name="Oval 35"/>
            <p:cNvSpPr/>
            <p:nvPr/>
          </p:nvSpPr>
          <p:spPr>
            <a:xfrm>
              <a:off x="1167840" y="7565914"/>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pic>
          <p:nvPicPr>
            <p:cNvPr id="37" name="Picture 3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28404" y="7672201"/>
              <a:ext cx="457200" cy="457200"/>
            </a:xfrm>
            <a:prstGeom prst="rect">
              <a:avLst/>
            </a:prstGeom>
          </p:spPr>
        </p:pic>
      </p:grpSp>
    </p:spTree>
    <p:extLst>
      <p:ext uri="{BB962C8B-B14F-4D97-AF65-F5344CB8AC3E}">
        <p14:creationId xmlns:p14="http://schemas.microsoft.com/office/powerpoint/2010/main" val="226654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flipH="1">
            <a:off x="0" y="-1"/>
            <a:ext cx="18288000" cy="8480492"/>
          </a:xfrm>
          <a:prstGeom prst="rect">
            <a:avLst/>
          </a:prstGeom>
          <a:blipFill>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t="-20297" b="-202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4" name="Rectangle 23"/>
          <p:cNvSpPr/>
          <p:nvPr/>
        </p:nvSpPr>
        <p:spPr>
          <a:xfrm>
            <a:off x="-9556" y="0"/>
            <a:ext cx="18307112" cy="8899605"/>
          </a:xfrm>
          <a:prstGeom prst="rect">
            <a:avLst/>
          </a:prstGeom>
          <a:solidFill>
            <a:srgbClr val="0A0A0A">
              <a:alpha val="6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000" kern="0" dirty="0">
              <a:solidFill>
                <a:prstClr val="black">
                  <a:lumMod val="75000"/>
                  <a:lumOff val="25000"/>
                </a:prst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5" name="Rectangle 24"/>
          <p:cNvSpPr/>
          <p:nvPr/>
        </p:nvSpPr>
        <p:spPr>
          <a:xfrm>
            <a:off x="0" y="8480492"/>
            <a:ext cx="18288000" cy="1825820"/>
          </a:xfrm>
          <a:prstGeom prst="rect">
            <a:avLst/>
          </a:prstGeom>
          <a:solidFill>
            <a:srgbClr val="27272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2000" kern="0" dirty="0">
              <a:solidFill>
                <a:prstClr val="black">
                  <a:lumMod val="75000"/>
                  <a:lumOff val="25000"/>
                </a:prst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6" name="Rectangle 25"/>
          <p:cNvSpPr/>
          <p:nvPr/>
        </p:nvSpPr>
        <p:spPr>
          <a:xfrm>
            <a:off x="13266821" y="7523585"/>
            <a:ext cx="5021179" cy="956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7" name="TextBox 26">
            <a:extLst>
              <a:ext uri="{FF2B5EF4-FFF2-40B4-BE49-F238E27FC236}">
                <a16:creationId xmlns:a16="http://schemas.microsoft.com/office/drawing/2014/main" id="{FB3E5A25-4AF3-4118-AB45-067CCEC910B6}"/>
              </a:ext>
            </a:extLst>
          </p:cNvPr>
          <p:cNvSpPr txBox="1"/>
          <p:nvPr/>
        </p:nvSpPr>
        <p:spPr>
          <a:xfrm>
            <a:off x="14020800" y="7681393"/>
            <a:ext cx="2833731" cy="646331"/>
          </a:xfrm>
          <a:prstGeom prst="rect">
            <a:avLst/>
          </a:prstGeom>
          <a:noFill/>
        </p:spPr>
        <p:txBody>
          <a:bodyPr wrap="square" rtlCol="0">
            <a:spAutoFit/>
          </a:bodyPr>
          <a:lstStyle/>
          <a:p>
            <a:pPr algn="r"/>
            <a:r>
              <a:rPr lang="ar-AE" sz="3600" b="1"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الوحدة 7</a:t>
            </a:r>
            <a:endParaRPr lang="en-US" sz="3600" b="1" dirty="0">
              <a:solidFill>
                <a:schemeClr val="bg1"/>
              </a:solidFill>
              <a:latin typeface="Sakkal Majalla" panose="02000000000000000000" pitchFamily="2" charset="-78"/>
              <a:ea typeface="Inter" panose="020B0502030000000004" pitchFamily="34" charset="0"/>
              <a:cs typeface="Sakkal Majalla" panose="02000000000000000000" pitchFamily="2" charset="-78"/>
            </a:endParaRPr>
          </a:p>
        </p:txBody>
      </p:sp>
      <p:sp>
        <p:nvSpPr>
          <p:cNvPr id="28" name="TextBox 27">
            <a:extLst>
              <a:ext uri="{FF2B5EF4-FFF2-40B4-BE49-F238E27FC236}">
                <a16:creationId xmlns:a16="http://schemas.microsoft.com/office/drawing/2014/main" id="{2B1B1671-24FB-0CA2-D405-0954E739CB2B}"/>
              </a:ext>
            </a:extLst>
          </p:cNvPr>
          <p:cNvSpPr txBox="1"/>
          <p:nvPr/>
        </p:nvSpPr>
        <p:spPr>
          <a:xfrm>
            <a:off x="762000" y="3507503"/>
            <a:ext cx="16130630" cy="1344984"/>
          </a:xfrm>
          <a:prstGeom prst="rect">
            <a:avLst/>
          </a:prstGeom>
          <a:noFill/>
        </p:spPr>
        <p:txBody>
          <a:bodyPr wrap="square" rtlCol="0">
            <a:spAutoFit/>
          </a:bodyPr>
          <a:lstStyle/>
          <a:p>
            <a:pPr algn="r">
              <a:lnSpc>
                <a:spcPct val="90000"/>
              </a:lnSpc>
            </a:pPr>
            <a:r>
              <a:rPr lang="ar-AE" sz="8800" b="1" dirty="0">
                <a:solidFill>
                  <a:schemeClr val="bg1"/>
                </a:solidFill>
                <a:latin typeface="Sakkal Majalla" panose="02000000000000000000" pitchFamily="2" charset="-78"/>
                <a:ea typeface="Hartwell Alt Heavy" panose="00000A00000000000000" pitchFamily="50" charset="0"/>
                <a:cs typeface="Sakkal Majalla" panose="02000000000000000000" pitchFamily="2" charset="-78"/>
              </a:rPr>
              <a:t>تقنيات الإسعافات الأولية الأساسية</a:t>
            </a:r>
            <a:endParaRPr lang="en-US" sz="8800" b="1" dirty="0">
              <a:solidFill>
                <a:schemeClr val="bg1"/>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30" name="Group 29"/>
          <p:cNvGrpSpPr/>
          <p:nvPr/>
        </p:nvGrpSpPr>
        <p:grpSpPr>
          <a:xfrm>
            <a:off x="13873938" y="6244350"/>
            <a:ext cx="2809211" cy="0"/>
            <a:chOff x="1216222" y="6141141"/>
            <a:chExt cx="2809211" cy="0"/>
          </a:xfrm>
        </p:grpSpPr>
        <p:cxnSp>
          <p:nvCxnSpPr>
            <p:cNvPr id="31" name="Straight Connector 30"/>
            <p:cNvCxnSpPr/>
            <p:nvPr/>
          </p:nvCxnSpPr>
          <p:spPr>
            <a:xfrm>
              <a:off x="1216222" y="6141141"/>
              <a:ext cx="823248" cy="0"/>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06822" y="6141141"/>
              <a:ext cx="823248" cy="0"/>
            </a:xfrm>
            <a:prstGeom prst="line">
              <a:avLst/>
            </a:prstGeom>
            <a:ln w="63500" cap="rnd">
              <a:solidFill>
                <a:schemeClr val="accent2">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2185" y="6141141"/>
              <a:ext cx="823248" cy="0"/>
            </a:xfrm>
            <a:prstGeom prst="line">
              <a:avLst/>
            </a:prstGeom>
            <a:ln w="63500" cap="rnd">
              <a:solidFill>
                <a:schemeClr val="accent3">
                  <a:lumMod val="90000"/>
                </a:schemeClr>
              </a:solidFill>
              <a:round/>
            </a:ln>
          </p:spPr>
          <p:style>
            <a:lnRef idx="1">
              <a:schemeClr val="accent1"/>
            </a:lnRef>
            <a:fillRef idx="0">
              <a:schemeClr val="accent1"/>
            </a:fillRef>
            <a:effectRef idx="0">
              <a:schemeClr val="accent1"/>
            </a:effectRef>
            <a:fontRef idx="minor">
              <a:schemeClr val="tx1"/>
            </a:fontRef>
          </p:style>
        </p:cxnSp>
      </p:grpSp>
      <p:grpSp>
        <p:nvGrpSpPr>
          <p:cNvPr id="34" name="Group 4"/>
          <p:cNvGrpSpPr>
            <a:grpSpLocks noChangeAspect="1"/>
          </p:cNvGrpSpPr>
          <p:nvPr/>
        </p:nvGrpSpPr>
        <p:grpSpPr bwMode="auto">
          <a:xfrm flipH="1">
            <a:off x="521389" y="-41203"/>
            <a:ext cx="4921330" cy="8415845"/>
            <a:chOff x="7209" y="-78"/>
            <a:chExt cx="2974" cy="4927"/>
          </a:xfrm>
        </p:grpSpPr>
        <p:sp>
          <p:nvSpPr>
            <p:cNvPr id="35" name="Freeform 5"/>
            <p:cNvSpPr>
              <a:spLocks/>
            </p:cNvSpPr>
            <p:nvPr/>
          </p:nvSpPr>
          <p:spPr bwMode="auto">
            <a:xfrm>
              <a:off x="7209" y="-78"/>
              <a:ext cx="2974" cy="3136"/>
            </a:xfrm>
            <a:custGeom>
              <a:avLst/>
              <a:gdLst>
                <a:gd name="T0" fmla="*/ 2974 w 2974"/>
                <a:gd name="T1" fmla="*/ 2262 h 3136"/>
                <a:gd name="T2" fmla="*/ 2863 w 2974"/>
                <a:gd name="T3" fmla="*/ 2416 h 3136"/>
                <a:gd name="T4" fmla="*/ 2326 w 2974"/>
                <a:gd name="T5" fmla="*/ 3136 h 3136"/>
                <a:gd name="T6" fmla="*/ 1795 w 2974"/>
                <a:gd name="T7" fmla="*/ 2416 h 3136"/>
                <a:gd name="T8" fmla="*/ 1684 w 2974"/>
                <a:gd name="T9" fmla="*/ 2262 h 3136"/>
                <a:gd name="T10" fmla="*/ 0 w 2974"/>
                <a:gd name="T11" fmla="*/ 0 h 3136"/>
                <a:gd name="T12" fmla="*/ 1296 w 2974"/>
                <a:gd name="T13" fmla="*/ 0 h 3136"/>
                <a:gd name="T14" fmla="*/ 2326 w 2974"/>
                <a:gd name="T15" fmla="*/ 1388 h 3136"/>
                <a:gd name="T16" fmla="*/ 2512 w 2974"/>
                <a:gd name="T17" fmla="*/ 1637 h 3136"/>
                <a:gd name="T18" fmla="*/ 2974 w 2974"/>
                <a:gd name="T19" fmla="*/ 2262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4" h="3136">
                  <a:moveTo>
                    <a:pt x="2974" y="2262"/>
                  </a:moveTo>
                  <a:lnTo>
                    <a:pt x="2863" y="2416"/>
                  </a:lnTo>
                  <a:lnTo>
                    <a:pt x="2326" y="3136"/>
                  </a:lnTo>
                  <a:lnTo>
                    <a:pt x="1795" y="2416"/>
                  </a:lnTo>
                  <a:lnTo>
                    <a:pt x="1684" y="2262"/>
                  </a:lnTo>
                  <a:lnTo>
                    <a:pt x="0" y="0"/>
                  </a:lnTo>
                  <a:lnTo>
                    <a:pt x="1296" y="0"/>
                  </a:lnTo>
                  <a:lnTo>
                    <a:pt x="2326" y="1388"/>
                  </a:lnTo>
                  <a:lnTo>
                    <a:pt x="2512" y="1637"/>
                  </a:lnTo>
                  <a:lnTo>
                    <a:pt x="2974" y="2262"/>
                  </a:lnTo>
                  <a:close/>
                </a:path>
              </a:pathLst>
            </a:custGeom>
            <a:solidFill>
              <a:schemeClr val="accent3">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sp>
          <p:nvSpPr>
            <p:cNvPr id="40" name="Freeform 6"/>
            <p:cNvSpPr>
              <a:spLocks/>
            </p:cNvSpPr>
            <p:nvPr/>
          </p:nvSpPr>
          <p:spPr bwMode="auto">
            <a:xfrm>
              <a:off x="7225" y="3132"/>
              <a:ext cx="2262" cy="1717"/>
            </a:xfrm>
            <a:custGeom>
              <a:avLst/>
              <a:gdLst>
                <a:gd name="T0" fmla="*/ 1110 w 2262"/>
                <a:gd name="T1" fmla="*/ 0 h 1717"/>
                <a:gd name="T2" fmla="*/ 2262 w 2262"/>
                <a:gd name="T3" fmla="*/ 0 h 1717"/>
                <a:gd name="T4" fmla="*/ 1110 w 2262"/>
                <a:gd name="T5" fmla="*/ 1717 h 1717"/>
                <a:gd name="T6" fmla="*/ 0 w 2262"/>
                <a:gd name="T7" fmla="*/ 1717 h 1717"/>
                <a:gd name="T8" fmla="*/ 1110 w 2262"/>
                <a:gd name="T9" fmla="*/ 0 h 1717"/>
              </a:gdLst>
              <a:ahLst/>
              <a:cxnLst>
                <a:cxn ang="0">
                  <a:pos x="T0" y="T1"/>
                </a:cxn>
                <a:cxn ang="0">
                  <a:pos x="T2" y="T3"/>
                </a:cxn>
                <a:cxn ang="0">
                  <a:pos x="T4" y="T5"/>
                </a:cxn>
                <a:cxn ang="0">
                  <a:pos x="T6" y="T7"/>
                </a:cxn>
                <a:cxn ang="0">
                  <a:pos x="T8" y="T9"/>
                </a:cxn>
              </a:cxnLst>
              <a:rect l="0" t="0" r="r" b="b"/>
              <a:pathLst>
                <a:path w="2262" h="1717">
                  <a:moveTo>
                    <a:pt x="1110" y="0"/>
                  </a:moveTo>
                  <a:lnTo>
                    <a:pt x="2262" y="0"/>
                  </a:lnTo>
                  <a:lnTo>
                    <a:pt x="1110" y="1717"/>
                  </a:lnTo>
                  <a:lnTo>
                    <a:pt x="0" y="1717"/>
                  </a:lnTo>
                  <a:lnTo>
                    <a:pt x="1110" y="0"/>
                  </a:ln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akkal Majalla" panose="02000000000000000000" pitchFamily="2" charset="-78"/>
                <a:cs typeface="Sakkal Majalla" panose="02000000000000000000" pitchFamily="2" charset="-78"/>
              </a:endParaRPr>
            </a:p>
          </p:txBody>
        </p:sp>
      </p:gr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58899" y="631873"/>
            <a:ext cx="2707017" cy="1352082"/>
          </a:xfrm>
          <a:prstGeom prst="rect">
            <a:avLst/>
          </a:prstGeom>
        </p:spPr>
      </p:pic>
      <p:sp>
        <p:nvSpPr>
          <p:cNvPr id="42" name="TextBox 41">
            <a:extLst>
              <a:ext uri="{FF2B5EF4-FFF2-40B4-BE49-F238E27FC236}">
                <a16:creationId xmlns:a16="http://schemas.microsoft.com/office/drawing/2014/main" id="{066BF24B-2DAE-4AF1-BCB7-48757B838EDE}"/>
              </a:ext>
            </a:extLst>
          </p:cNvPr>
          <p:cNvSpPr txBox="1"/>
          <p:nvPr/>
        </p:nvSpPr>
        <p:spPr>
          <a:xfrm>
            <a:off x="13069057" y="9432360"/>
            <a:ext cx="3823573" cy="369332"/>
          </a:xfrm>
          <a:prstGeom prst="rect">
            <a:avLst/>
          </a:prstGeom>
          <a:noFill/>
        </p:spPr>
        <p:txBody>
          <a:bodyPr wrap="square" rtlCol="0">
            <a:spAutoFit/>
          </a:bodyPr>
          <a:lstStyle/>
          <a:p>
            <a:pPr algn="r"/>
            <a:r>
              <a:rPr lang="ar-AE"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دورة التعلم الالكتروني 2024</a:t>
            </a:r>
            <a:endParaRPr lang="en-US"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pic>
        <p:nvPicPr>
          <p:cNvPr id="43" name="Picture 4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0154" y="1359053"/>
            <a:ext cx="2115792" cy="547524"/>
          </a:xfrm>
          <a:prstGeom prst="rect">
            <a:avLst/>
          </a:prstGeom>
        </p:spPr>
      </p:pic>
      <p:pic>
        <p:nvPicPr>
          <p:cNvPr id="44" name="Picture 4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026947" y="865330"/>
            <a:ext cx="1841966" cy="1534970"/>
          </a:xfrm>
          <a:prstGeom prst="rect">
            <a:avLst/>
          </a:prstGeom>
        </p:spPr>
      </p:pic>
      <p:sp>
        <p:nvSpPr>
          <p:cNvPr id="45" name="TextBox 44">
            <a:extLst>
              <a:ext uri="{FF2B5EF4-FFF2-40B4-BE49-F238E27FC236}">
                <a16:creationId xmlns:a16="http://schemas.microsoft.com/office/drawing/2014/main" id="{066BF24B-2DAE-4AF1-BCB7-48757B838EDE}"/>
              </a:ext>
            </a:extLst>
          </p:cNvPr>
          <p:cNvSpPr txBox="1"/>
          <p:nvPr/>
        </p:nvSpPr>
        <p:spPr>
          <a:xfrm>
            <a:off x="9354072" y="800100"/>
            <a:ext cx="3823573" cy="338554"/>
          </a:xfrm>
          <a:prstGeom prst="rect">
            <a:avLst/>
          </a:prstGeom>
          <a:noFill/>
        </p:spPr>
        <p:txBody>
          <a:bodyPr wrap="square" rtlCol="0">
            <a:spAutoFit/>
          </a:bodyPr>
          <a:lstStyle/>
          <a:p>
            <a:pPr algn="r"/>
            <a:r>
              <a:rPr lang="en-US" sz="16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Certified by:</a:t>
            </a:r>
          </a:p>
        </p:txBody>
      </p:sp>
      <p:grpSp>
        <p:nvGrpSpPr>
          <p:cNvPr id="2" name="Group 1">
            <a:extLst>
              <a:ext uri="{FF2B5EF4-FFF2-40B4-BE49-F238E27FC236}">
                <a16:creationId xmlns:a16="http://schemas.microsoft.com/office/drawing/2014/main" id="{882DC1DF-5CC0-78AB-D88F-2C766153F8B9}"/>
              </a:ext>
            </a:extLst>
          </p:cNvPr>
          <p:cNvGrpSpPr/>
          <p:nvPr/>
        </p:nvGrpSpPr>
        <p:grpSpPr>
          <a:xfrm>
            <a:off x="5501245" y="5183033"/>
            <a:ext cx="11391385" cy="1014541"/>
            <a:chOff x="5501245" y="5183033"/>
            <a:chExt cx="11391385" cy="1014541"/>
          </a:xfrm>
        </p:grpSpPr>
        <p:sp>
          <p:nvSpPr>
            <p:cNvPr id="3" name="TextBox 2">
              <a:extLst>
                <a:ext uri="{FF2B5EF4-FFF2-40B4-BE49-F238E27FC236}">
                  <a16:creationId xmlns:a16="http://schemas.microsoft.com/office/drawing/2014/main" id="{25633EB2-C12D-044D-191C-D4545EFD2F40}"/>
                </a:ext>
              </a:extLst>
            </p:cNvPr>
            <p:cNvSpPr txBox="1"/>
            <p:nvPr/>
          </p:nvSpPr>
          <p:spPr>
            <a:xfrm>
              <a:off x="5501245" y="5335800"/>
              <a:ext cx="11391385" cy="861774"/>
            </a:xfrm>
            <a:prstGeom prst="rect">
              <a:avLst/>
            </a:prstGeom>
            <a:noFill/>
          </p:spPr>
          <p:txBody>
            <a:bodyPr wrap="square" rtlCol="0">
              <a:spAutoFit/>
            </a:bodyPr>
            <a:lstStyle/>
            <a:p>
              <a:pPr algn="r"/>
              <a:r>
                <a:rPr lang="en-US"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a:t>
              </a:r>
              <a:r>
                <a:rPr lang="ar-SA"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أكاديمية                  للتدريب</a:t>
              </a:r>
              <a:r>
                <a:rPr lang="en-US"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rPr>
                <a:t>”</a:t>
              </a:r>
              <a:endParaRPr lang="ar-SA" sz="3200" dirty="0">
                <a:solidFill>
                  <a:schemeClr val="bg1"/>
                </a:solidFill>
                <a:latin typeface="Sakkal Majalla" panose="02000000000000000000" pitchFamily="2" charset="-78"/>
                <a:ea typeface="Inter" panose="020B0502030000000004" pitchFamily="34" charset="0"/>
                <a:cs typeface="Sakkal Majalla" panose="02000000000000000000" pitchFamily="2" charset="-78"/>
              </a:endParaRPr>
            </a:p>
            <a:p>
              <a:pPr algn="r"/>
              <a:endParaRPr lang="en-US" dirty="0">
                <a:solidFill>
                  <a:schemeClr val="bg1"/>
                </a:solidFill>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a16="http://schemas.microsoft.com/office/drawing/2014/main" id="{7484D176-62F1-7072-E72F-C39B856E4BEC}"/>
                </a:ext>
              </a:extLst>
            </p:cNvPr>
            <p:cNvSpPr txBox="1"/>
            <p:nvPr/>
          </p:nvSpPr>
          <p:spPr>
            <a:xfrm>
              <a:off x="14792812" y="5183033"/>
              <a:ext cx="1655677" cy="732508"/>
            </a:xfrm>
            <a:prstGeom prst="rect">
              <a:avLst/>
            </a:prstGeom>
            <a:noFill/>
          </p:spPr>
          <p:txBody>
            <a:bodyPr wrap="square" rtlCol="0">
              <a:spAutoFit/>
            </a:bodyPr>
            <a:lstStyle/>
            <a:p>
              <a:pPr>
                <a:lnSpc>
                  <a:spcPct val="130000"/>
                </a:lnSpc>
                <a:spcAft>
                  <a:spcPts val="600"/>
                </a:spcAft>
                <a:buSzPct val="100000"/>
              </a:pPr>
              <a:r>
                <a:rPr lang="en-US" sz="32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RS/M</a:t>
              </a:r>
            </a:p>
          </p:txBody>
        </p:sp>
      </p:grpSp>
    </p:spTree>
    <p:extLst>
      <p:ext uri="{BB962C8B-B14F-4D97-AF65-F5344CB8AC3E}">
        <p14:creationId xmlns:p14="http://schemas.microsoft.com/office/powerpoint/2010/main" val="247798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27" grpId="0"/>
      <p:bldP spid="28" grpId="0"/>
      <p:bldP spid="42"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909540" y="2732584"/>
            <a:ext cx="9455213" cy="129266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dirty="0">
                <a:latin typeface="Sakkal Majalla" panose="02000000000000000000" pitchFamily="2" charset="-78"/>
                <a:cs typeface="Sakkal Majalla" panose="02000000000000000000" pitchFamily="2" charset="-78"/>
              </a:rPr>
              <a:t>يعد التدريب على الإسعافات الأولية لمشرفي الأبواب أمرا بالغ الأهمية للحفاظ على سلامة الناس. وهو عنصر مهم في وظيفتهم. حيث يجب أن يعرفوا كيفية إدارة الإصابات والسقوط والمزيد من الحوادث الكارثية. يمكن أن يوفر التدريب على الإسعافات الأولية المعرفة والثقة اللازمتين. للتعامل مع حادث أو كارثة في الوقت المناسب.</a:t>
            </a:r>
            <a:endParaRPr lang="en-US" dirty="0">
              <a:latin typeface="Sakkal Majalla" panose="02000000000000000000" pitchFamily="2" charset="-78"/>
              <a:cs typeface="Sakkal Majalla" panose="02000000000000000000" pitchFamily="2" charset="-78"/>
            </a:endParaRPr>
          </a:p>
        </p:txBody>
      </p:sp>
      <p:sp>
        <p:nvSpPr>
          <p:cNvPr id="10" name="TextBox 9"/>
          <p:cNvSpPr txBox="1"/>
          <p:nvPr/>
        </p:nvSpPr>
        <p:spPr>
          <a:xfrm>
            <a:off x="15735335" y="5987497"/>
            <a:ext cx="896346" cy="492443"/>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lnSpc>
                <a:spcPct val="130000"/>
              </a:lnSpc>
              <a:spcAft>
                <a:spcPts val="600"/>
              </a:spcAft>
              <a:buSzPct val="200000"/>
            </a:pPr>
            <a:r>
              <a:rPr lang="en-US" sz="20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01</a:t>
            </a:r>
          </a:p>
        </p:txBody>
      </p:sp>
      <p:sp>
        <p:nvSpPr>
          <p:cNvPr id="11" name="TextBox 10"/>
          <p:cNvSpPr txBox="1"/>
          <p:nvPr/>
        </p:nvSpPr>
        <p:spPr>
          <a:xfrm>
            <a:off x="6846626" y="5987497"/>
            <a:ext cx="8670499" cy="430887"/>
          </a:xfrm>
          <a:prstGeom prst="rect">
            <a:avLst/>
          </a:prstGeom>
          <a:noFill/>
        </p:spPr>
        <p:txBody>
          <a:bodyPr wrap="square" rtlCol="0">
            <a:spAutoFit/>
          </a:bodyPr>
          <a:lstStyle/>
          <a:p>
            <a:pPr algn="r">
              <a:lnSpc>
                <a:spcPct val="110000"/>
              </a:lnSpc>
              <a:buSzPct val="200000"/>
            </a:pPr>
            <a:r>
              <a:rPr lang="ar-SA" sz="2000" dirty="0">
                <a:solidFill>
                  <a:srgbClr val="272727"/>
                </a:solidFill>
                <a:latin typeface="Sakkal Majalla" panose="02000000000000000000" pitchFamily="2" charset="-78"/>
                <a:ea typeface="Open Sans" panose="020B0606030504020204" pitchFamily="34" charset="0"/>
                <a:cs typeface="Sakkal Majalla" panose="02000000000000000000" pitchFamily="2" charset="-78"/>
              </a:rPr>
              <a:t>تسطير سلسلة البقاء على قيد الحياة</a:t>
            </a:r>
            <a:endParaRPr lang="en-US" sz="2000" dirty="0">
              <a:solidFill>
                <a:srgbClr val="272727"/>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2" name="TextBox 11"/>
          <p:cNvSpPr txBox="1"/>
          <p:nvPr/>
        </p:nvSpPr>
        <p:spPr>
          <a:xfrm>
            <a:off x="15735335" y="6775032"/>
            <a:ext cx="896346" cy="492443"/>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lnSpc>
                <a:spcPct val="130000"/>
              </a:lnSpc>
              <a:spcAft>
                <a:spcPts val="600"/>
              </a:spcAft>
              <a:buSzPct val="200000"/>
            </a:pPr>
            <a:r>
              <a:rPr lang="en-US" sz="20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02</a:t>
            </a:r>
          </a:p>
        </p:txBody>
      </p:sp>
      <p:sp>
        <p:nvSpPr>
          <p:cNvPr id="13" name="TextBox 12"/>
          <p:cNvSpPr txBox="1"/>
          <p:nvPr/>
        </p:nvSpPr>
        <p:spPr>
          <a:xfrm>
            <a:off x="6846626" y="6799911"/>
            <a:ext cx="8670499" cy="430887"/>
          </a:xfrm>
          <a:prstGeom prst="rect">
            <a:avLst/>
          </a:prstGeom>
          <a:noFill/>
        </p:spPr>
        <p:txBody>
          <a:bodyPr wrap="square" rtlCol="0">
            <a:spAutoFit/>
          </a:bodyPr>
          <a:lstStyle/>
          <a:p>
            <a:pPr algn="r">
              <a:lnSpc>
                <a:spcPct val="110000"/>
              </a:lnSpc>
              <a:buSzPct val="200000"/>
            </a:pPr>
            <a:r>
              <a:rPr lang="ar-SA" sz="2000" dirty="0">
                <a:solidFill>
                  <a:srgbClr val="272727"/>
                </a:solidFill>
                <a:latin typeface="Sakkal Majalla" panose="02000000000000000000" pitchFamily="2" charset="-78"/>
                <a:ea typeface="Open Sans" panose="020B0606030504020204" pitchFamily="34" charset="0"/>
                <a:cs typeface="Sakkal Majalla" panose="02000000000000000000" pitchFamily="2" charset="-78"/>
              </a:rPr>
              <a:t>التعرف على قواعد الإسعافات الأولية الأساسية</a:t>
            </a:r>
            <a:endParaRPr lang="en-US" sz="2000" dirty="0">
              <a:solidFill>
                <a:srgbClr val="272727"/>
              </a:solidFill>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14" name="Group 13"/>
          <p:cNvGrpSpPr/>
          <p:nvPr/>
        </p:nvGrpSpPr>
        <p:grpSpPr>
          <a:xfrm>
            <a:off x="16849891" y="6046395"/>
            <a:ext cx="328980" cy="328980"/>
            <a:chOff x="370824" y="2919414"/>
            <a:chExt cx="605202" cy="605202"/>
          </a:xfrm>
        </p:grpSpPr>
        <p:sp>
          <p:nvSpPr>
            <p:cNvPr id="15" name="Oval 14"/>
            <p:cNvSpPr/>
            <p:nvPr/>
          </p:nvSpPr>
          <p:spPr>
            <a:xfrm>
              <a:off x="370824" y="2919414"/>
              <a:ext cx="605202" cy="605202"/>
            </a:xfrm>
            <a:prstGeom prst="ellipse">
              <a:avLst/>
            </a:prstGeom>
            <a:solidFill>
              <a:sysClr val="window" lastClr="FFFFFF"/>
            </a:solidFill>
            <a:ln w="12700" cap="flat" cmpd="sng" algn="ctr">
              <a:solidFill>
                <a:schemeClr val="accent3">
                  <a:lumMod val="90000"/>
                </a:schemeClr>
              </a:solid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6" name="Oval 15"/>
            <p:cNvSpPr/>
            <p:nvPr/>
          </p:nvSpPr>
          <p:spPr>
            <a:xfrm>
              <a:off x="523074" y="3076576"/>
              <a:ext cx="290878" cy="290878"/>
            </a:xfrm>
            <a:prstGeom prst="ellipse">
              <a:avLst/>
            </a:prstGeom>
            <a:solidFill>
              <a:schemeClr val="accent3">
                <a:lumMod val="90000"/>
              </a:schemeClr>
            </a:solidFill>
            <a:ln w="12700" cap="flat" cmpd="sng" algn="ctr">
              <a:no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grpSp>
      <p:grpSp>
        <p:nvGrpSpPr>
          <p:cNvPr id="17" name="Group 16"/>
          <p:cNvGrpSpPr/>
          <p:nvPr/>
        </p:nvGrpSpPr>
        <p:grpSpPr>
          <a:xfrm>
            <a:off x="16849891" y="6838425"/>
            <a:ext cx="328980" cy="328980"/>
            <a:chOff x="370824" y="2919414"/>
            <a:chExt cx="605202" cy="605202"/>
          </a:xfrm>
        </p:grpSpPr>
        <p:sp>
          <p:nvSpPr>
            <p:cNvPr id="18" name="Oval 17"/>
            <p:cNvSpPr/>
            <p:nvPr/>
          </p:nvSpPr>
          <p:spPr>
            <a:xfrm>
              <a:off x="370824" y="2919414"/>
              <a:ext cx="605202" cy="605202"/>
            </a:xfrm>
            <a:prstGeom prst="ellipse">
              <a:avLst/>
            </a:prstGeom>
            <a:solidFill>
              <a:sysClr val="window" lastClr="FFFFFF"/>
            </a:solidFill>
            <a:ln w="12700" cap="flat" cmpd="sng" algn="ctr">
              <a:solidFill>
                <a:schemeClr val="accent3">
                  <a:lumMod val="90000"/>
                </a:schemeClr>
              </a:solid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9" name="Oval 18"/>
            <p:cNvSpPr/>
            <p:nvPr/>
          </p:nvSpPr>
          <p:spPr>
            <a:xfrm>
              <a:off x="523074" y="3076576"/>
              <a:ext cx="290878" cy="290878"/>
            </a:xfrm>
            <a:prstGeom prst="ellipse">
              <a:avLst/>
            </a:prstGeom>
            <a:solidFill>
              <a:schemeClr val="accent3">
                <a:lumMod val="90000"/>
              </a:schemeClr>
            </a:solidFill>
            <a:ln w="12700" cap="flat" cmpd="sng" algn="ctr">
              <a:no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grpSp>
      <p:sp>
        <p:nvSpPr>
          <p:cNvPr id="20" name="TextBox 19"/>
          <p:cNvSpPr txBox="1"/>
          <p:nvPr/>
        </p:nvSpPr>
        <p:spPr>
          <a:xfrm>
            <a:off x="15735335" y="7599019"/>
            <a:ext cx="896346" cy="492443"/>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lnSpc>
                <a:spcPct val="130000"/>
              </a:lnSpc>
              <a:spcAft>
                <a:spcPts val="600"/>
              </a:spcAft>
              <a:buSzPct val="200000"/>
            </a:pPr>
            <a:r>
              <a:rPr lang="en-US" sz="20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03</a:t>
            </a:r>
          </a:p>
        </p:txBody>
      </p:sp>
      <p:sp>
        <p:nvSpPr>
          <p:cNvPr id="21" name="TextBox 20"/>
          <p:cNvSpPr txBox="1"/>
          <p:nvPr/>
        </p:nvSpPr>
        <p:spPr>
          <a:xfrm>
            <a:off x="6846626" y="7623898"/>
            <a:ext cx="8670499" cy="430887"/>
          </a:xfrm>
          <a:prstGeom prst="rect">
            <a:avLst/>
          </a:prstGeom>
          <a:noFill/>
        </p:spPr>
        <p:txBody>
          <a:bodyPr wrap="square" rtlCol="0">
            <a:spAutoFit/>
          </a:bodyPr>
          <a:lstStyle/>
          <a:p>
            <a:pPr algn="r">
              <a:lnSpc>
                <a:spcPct val="110000"/>
              </a:lnSpc>
              <a:buSzPct val="200000"/>
            </a:pPr>
            <a:r>
              <a:rPr lang="ar-SA" sz="2000" dirty="0">
                <a:solidFill>
                  <a:srgbClr val="272727"/>
                </a:solidFill>
                <a:latin typeface="Sakkal Majalla" panose="02000000000000000000" pitchFamily="2" charset="-78"/>
                <a:ea typeface="Open Sans" panose="020B0606030504020204" pitchFamily="34" charset="0"/>
                <a:cs typeface="Sakkal Majalla" panose="02000000000000000000" pitchFamily="2" charset="-78"/>
              </a:rPr>
              <a:t>إظهار جميع المعدات اللازمة لمجموعة الإسعافات الأولية</a:t>
            </a:r>
            <a:endParaRPr lang="en-US" sz="2000" dirty="0">
              <a:solidFill>
                <a:srgbClr val="272727"/>
              </a:solidFill>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22" name="Group 21"/>
          <p:cNvGrpSpPr/>
          <p:nvPr/>
        </p:nvGrpSpPr>
        <p:grpSpPr>
          <a:xfrm>
            <a:off x="16849891" y="7662412"/>
            <a:ext cx="328980" cy="328980"/>
            <a:chOff x="370824" y="2919414"/>
            <a:chExt cx="605202" cy="605202"/>
          </a:xfrm>
        </p:grpSpPr>
        <p:sp>
          <p:nvSpPr>
            <p:cNvPr id="23" name="Oval 22"/>
            <p:cNvSpPr/>
            <p:nvPr/>
          </p:nvSpPr>
          <p:spPr>
            <a:xfrm>
              <a:off x="370824" y="2919414"/>
              <a:ext cx="605202" cy="605202"/>
            </a:xfrm>
            <a:prstGeom prst="ellipse">
              <a:avLst/>
            </a:prstGeom>
            <a:solidFill>
              <a:sysClr val="window" lastClr="FFFFFF"/>
            </a:solidFill>
            <a:ln w="12700" cap="flat" cmpd="sng" algn="ctr">
              <a:solidFill>
                <a:schemeClr val="accent3">
                  <a:lumMod val="90000"/>
                </a:schemeClr>
              </a:solid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4" name="Oval 23"/>
            <p:cNvSpPr/>
            <p:nvPr/>
          </p:nvSpPr>
          <p:spPr>
            <a:xfrm>
              <a:off x="523074" y="3076576"/>
              <a:ext cx="290878" cy="290878"/>
            </a:xfrm>
            <a:prstGeom prst="ellipse">
              <a:avLst/>
            </a:prstGeom>
            <a:solidFill>
              <a:schemeClr val="accent3">
                <a:lumMod val="90000"/>
              </a:schemeClr>
            </a:solidFill>
            <a:ln w="12700" cap="flat" cmpd="sng" algn="ctr">
              <a:no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grpSp>
      <p:sp>
        <p:nvSpPr>
          <p:cNvPr id="25" name="TextBox 24"/>
          <p:cNvSpPr txBox="1"/>
          <p:nvPr/>
        </p:nvSpPr>
        <p:spPr>
          <a:xfrm>
            <a:off x="15735335" y="8370585"/>
            <a:ext cx="896346" cy="492443"/>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lnSpc>
                <a:spcPct val="130000"/>
              </a:lnSpc>
              <a:spcAft>
                <a:spcPts val="600"/>
              </a:spcAft>
              <a:buSzPct val="200000"/>
            </a:pPr>
            <a:r>
              <a:rPr lang="en-US" sz="20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04</a:t>
            </a:r>
          </a:p>
        </p:txBody>
      </p:sp>
      <p:sp>
        <p:nvSpPr>
          <p:cNvPr id="26" name="TextBox 25"/>
          <p:cNvSpPr txBox="1"/>
          <p:nvPr/>
        </p:nvSpPr>
        <p:spPr>
          <a:xfrm>
            <a:off x="6846626" y="8395464"/>
            <a:ext cx="8670499" cy="430887"/>
          </a:xfrm>
          <a:prstGeom prst="rect">
            <a:avLst/>
          </a:prstGeom>
          <a:noFill/>
        </p:spPr>
        <p:txBody>
          <a:bodyPr wrap="square" rtlCol="0">
            <a:spAutoFit/>
          </a:bodyPr>
          <a:lstStyle/>
          <a:p>
            <a:pPr algn="r">
              <a:lnSpc>
                <a:spcPct val="110000"/>
              </a:lnSpc>
              <a:buSzPct val="200000"/>
            </a:pPr>
            <a:r>
              <a:rPr lang="ar-SA" sz="2000" dirty="0">
                <a:solidFill>
                  <a:srgbClr val="272727"/>
                </a:solidFill>
                <a:latin typeface="Sakkal Majalla" panose="02000000000000000000" pitchFamily="2" charset="-78"/>
                <a:ea typeface="Open Sans" panose="020B0606030504020204" pitchFamily="34" charset="0"/>
                <a:cs typeface="Sakkal Majalla" panose="02000000000000000000" pitchFamily="2" charset="-78"/>
              </a:rPr>
              <a:t>التأكيد على أهمية حفظ السجلات في الإسعافات الأولية</a:t>
            </a:r>
            <a:endParaRPr lang="en-US" sz="2000" dirty="0">
              <a:solidFill>
                <a:srgbClr val="272727"/>
              </a:solidFill>
              <a:latin typeface="Sakkal Majalla" panose="02000000000000000000" pitchFamily="2" charset="-78"/>
              <a:ea typeface="Open Sans" panose="020B0606030504020204" pitchFamily="34" charset="0"/>
              <a:cs typeface="Sakkal Majalla" panose="02000000000000000000" pitchFamily="2" charset="-78"/>
            </a:endParaRPr>
          </a:p>
        </p:txBody>
      </p:sp>
      <p:grpSp>
        <p:nvGrpSpPr>
          <p:cNvPr id="27" name="Group 26"/>
          <p:cNvGrpSpPr/>
          <p:nvPr/>
        </p:nvGrpSpPr>
        <p:grpSpPr>
          <a:xfrm>
            <a:off x="16849891" y="8433978"/>
            <a:ext cx="328980" cy="328980"/>
            <a:chOff x="370824" y="2919414"/>
            <a:chExt cx="605202" cy="605202"/>
          </a:xfrm>
        </p:grpSpPr>
        <p:sp>
          <p:nvSpPr>
            <p:cNvPr id="28" name="Oval 27"/>
            <p:cNvSpPr/>
            <p:nvPr/>
          </p:nvSpPr>
          <p:spPr>
            <a:xfrm>
              <a:off x="370824" y="2919414"/>
              <a:ext cx="605202" cy="605202"/>
            </a:xfrm>
            <a:prstGeom prst="ellipse">
              <a:avLst/>
            </a:prstGeom>
            <a:solidFill>
              <a:sysClr val="window" lastClr="FFFFFF"/>
            </a:solidFill>
            <a:ln w="12700" cap="flat" cmpd="sng" algn="ctr">
              <a:solidFill>
                <a:schemeClr val="accent3">
                  <a:lumMod val="90000"/>
                </a:schemeClr>
              </a:solid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9" name="Oval 28"/>
            <p:cNvSpPr/>
            <p:nvPr/>
          </p:nvSpPr>
          <p:spPr>
            <a:xfrm>
              <a:off x="523074" y="3076576"/>
              <a:ext cx="290878" cy="290878"/>
            </a:xfrm>
            <a:prstGeom prst="ellipse">
              <a:avLst/>
            </a:prstGeom>
            <a:solidFill>
              <a:schemeClr val="accent3">
                <a:lumMod val="90000"/>
              </a:schemeClr>
            </a:solidFill>
            <a:ln w="12700" cap="flat" cmpd="sng" algn="ctr">
              <a:noFill/>
              <a:prstDash val="solid"/>
              <a:miter lim="800000"/>
            </a:ln>
            <a:effectLst>
              <a:outerShdw blurRad="508000" dist="38100" dir="5400000" algn="t" rotWithShape="0">
                <a:sysClr val="window" lastClr="FFFFFF">
                  <a:lumMod val="85000"/>
                  <a:alpha val="40000"/>
                </a:sysClr>
              </a:outerShdw>
            </a:effectLst>
          </p:spPr>
          <p:txBody>
            <a:bodyPr rtlCol="0" anchor="ctr"/>
            <a:lstStyle/>
            <a:p>
              <a:pPr algn="ctr" defTabSz="914400"/>
              <a:endParaRPr lang="en-US" sz="2000" kern="0" dirty="0">
                <a:solidFill>
                  <a:prstClr val="white"/>
                </a:solidFill>
                <a:latin typeface="Sakkal Majalla" panose="02000000000000000000" pitchFamily="2" charset="-78"/>
                <a:ea typeface="Open Sans" panose="020B0606030504020204" pitchFamily="34" charset="0"/>
                <a:cs typeface="Sakkal Majalla" panose="02000000000000000000" pitchFamily="2" charset="-78"/>
              </a:endParaRPr>
            </a:p>
          </p:txBody>
        </p:sp>
      </p:grpSp>
      <p:cxnSp>
        <p:nvCxnSpPr>
          <p:cNvPr id="30" name="Straight Connector 29"/>
          <p:cNvCxnSpPr/>
          <p:nvPr/>
        </p:nvCxnSpPr>
        <p:spPr>
          <a:xfrm>
            <a:off x="6828827" y="6603079"/>
            <a:ext cx="98132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28827" y="7427066"/>
            <a:ext cx="98132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828827" y="8198632"/>
            <a:ext cx="98132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462897" y="5301945"/>
            <a:ext cx="8901856" cy="49244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r>
              <a:rPr lang="ar-SA" b="1" dirty="0">
                <a:latin typeface="Sakkal Majalla" panose="02000000000000000000" pitchFamily="2" charset="-78"/>
                <a:cs typeface="Sakkal Majalla" panose="02000000000000000000" pitchFamily="2" charset="-78"/>
              </a:rPr>
              <a:t>بنهاية هذه الوحدة ، يجب أن تكون قادرا على:</a:t>
            </a:r>
            <a:endParaRPr lang="en-US" b="1" dirty="0">
              <a:latin typeface="Sakkal Majalla" panose="02000000000000000000" pitchFamily="2" charset="-78"/>
              <a:cs typeface="Sakkal Majalla" panose="02000000000000000000" pitchFamily="2" charset="-78"/>
            </a:endParaRPr>
          </a:p>
        </p:txBody>
      </p:sp>
      <p:sp>
        <p:nvSpPr>
          <p:cNvPr id="37" name="TextBox 36"/>
          <p:cNvSpPr txBox="1"/>
          <p:nvPr/>
        </p:nvSpPr>
        <p:spPr>
          <a:xfrm>
            <a:off x="15670111" y="513204"/>
            <a:ext cx="1562100" cy="400110"/>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20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7</a:t>
            </a:r>
            <a:endParaRPr lang="en-US" sz="20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8" name="TextBox 37">
            <a:extLst>
              <a:ext uri="{FF2B5EF4-FFF2-40B4-BE49-F238E27FC236}">
                <a16:creationId xmlns:a16="http://schemas.microsoft.com/office/drawing/2014/main" id="{FB3E5A25-4AF3-4118-AB45-067CCEC910B6}"/>
              </a:ext>
            </a:extLst>
          </p:cNvPr>
          <p:cNvSpPr txBox="1"/>
          <p:nvPr/>
        </p:nvSpPr>
        <p:spPr>
          <a:xfrm>
            <a:off x="11839074" y="997223"/>
            <a:ext cx="5525679" cy="400110"/>
          </a:xfrm>
          <a:prstGeom prst="rect">
            <a:avLst/>
          </a:prstGeom>
          <a:noFill/>
        </p:spPr>
        <p:txBody>
          <a:bodyPr wrap="square" rtlCol="0">
            <a:spAutoFit/>
          </a:bodyPr>
          <a:lstStyle/>
          <a:p>
            <a:pPr algn="r"/>
            <a:r>
              <a:rPr lang="ar-SA" sz="20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مقدمة</a:t>
            </a:r>
            <a:endParaRPr lang="en-US" sz="20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39" name="Group 38"/>
          <p:cNvGrpSpPr/>
          <p:nvPr/>
        </p:nvGrpSpPr>
        <p:grpSpPr>
          <a:xfrm>
            <a:off x="14369660" y="1929679"/>
            <a:ext cx="2809211" cy="0"/>
            <a:chOff x="1216222" y="6141141"/>
            <a:chExt cx="2809211" cy="0"/>
          </a:xfrm>
        </p:grpSpPr>
        <p:cxnSp>
          <p:nvCxnSpPr>
            <p:cNvPr id="40" name="Straight Connector 39"/>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41" name="Straight Connector 40"/>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42" name="Straight Connector 41"/>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43" name="Round Diagonal Corner Rectangle 42"/>
          <p:cNvSpPr/>
          <p:nvPr/>
        </p:nvSpPr>
        <p:spPr>
          <a:xfrm>
            <a:off x="1098487" y="2099480"/>
            <a:ext cx="4583723" cy="6426988"/>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44" name="Round Diagonal Corner Rectangle 43"/>
          <p:cNvSpPr/>
          <p:nvPr/>
        </p:nvSpPr>
        <p:spPr>
          <a:xfrm>
            <a:off x="1098487" y="2544217"/>
            <a:ext cx="4583723" cy="6426988"/>
          </a:xfrm>
          <a:prstGeom prst="round2DiagRect">
            <a:avLst/>
          </a:prstGeom>
          <a:blipFill>
            <a:blip r:embed="rId2"/>
            <a:srcRect/>
            <a:stretch>
              <a:fillRect l="-55939" r="-559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tx1">
                  <a:lumMod val="75000"/>
                  <a:lumOff val="25000"/>
                </a:schemeClr>
              </a:solidFill>
              <a:latin typeface="Sakkal Majalla" panose="02000000000000000000" pitchFamily="2" charset="-78"/>
              <a:ea typeface="Inter" panose="020B0502030000000004" pitchFamily="34" charset="0"/>
              <a:cs typeface="Sakkal Majalla" panose="02000000000000000000" pitchFamily="2" charset="-78"/>
            </a:endParaRPr>
          </a:p>
        </p:txBody>
      </p:sp>
    </p:spTree>
    <p:extLst>
      <p:ext uri="{BB962C8B-B14F-4D97-AF65-F5344CB8AC3E}">
        <p14:creationId xmlns:p14="http://schemas.microsoft.com/office/powerpoint/2010/main" val="180187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713273" y="2895600"/>
            <a:ext cx="9651481" cy="45243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1800" dirty="0">
                <a:latin typeface="Sakkal Majalla" panose="02000000000000000000" pitchFamily="2" charset="-78"/>
                <a:cs typeface="Sakkal Majalla" panose="02000000000000000000" pitchFamily="2" charset="-78"/>
              </a:rPr>
              <a:t>تشير سلسلة البقاء على قيد الحياة إلى سلسلة من الإجراءات الطبية. التي يمكن اتخاذها لمنع الوفاة عند حدوث سكتة قلبية.</a:t>
            </a:r>
            <a:endParaRPr lang="en-US" sz="1800" b="1" dirty="0">
              <a:latin typeface="Sakkal Majalla" panose="02000000000000000000" pitchFamily="2" charset="-78"/>
              <a:cs typeface="Sakkal Majalla" panose="02000000000000000000" pitchFamily="2" charset="-78"/>
            </a:endParaRPr>
          </a:p>
        </p:txBody>
      </p:sp>
      <p:sp>
        <p:nvSpPr>
          <p:cNvPr id="11" name="TextBox 10"/>
          <p:cNvSpPr txBox="1"/>
          <p:nvPr/>
        </p:nvSpPr>
        <p:spPr>
          <a:xfrm>
            <a:off x="7713273" y="3793958"/>
            <a:ext cx="9651481" cy="812530"/>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1800" dirty="0">
                <a:latin typeface="Sakkal Majalla" panose="02000000000000000000" pitchFamily="2" charset="-78"/>
                <a:cs typeface="Sakkal Majalla" panose="02000000000000000000" pitchFamily="2" charset="-78"/>
              </a:rPr>
              <a:t>تعرف باسم السلسلة. لأن كل خطوة لا تقل أهمية عن الأخرى ويجب تنفيذها في "روابط" منهجية. إذا لم يتم اتباعها في الوقت المناسب ، فإن فرص البقاء على قيد الحياة يمكن أن تنخفض بشكل كبير بالنسبة للمصاب.</a:t>
            </a:r>
            <a:endParaRPr lang="en-US" sz="1800" dirty="0">
              <a:latin typeface="Sakkal Majalla" panose="02000000000000000000" pitchFamily="2" charset="-78"/>
              <a:cs typeface="Sakkal Majalla" panose="02000000000000000000" pitchFamily="2" charset="-78"/>
            </a:endParaRPr>
          </a:p>
        </p:txBody>
      </p:sp>
      <p:sp>
        <p:nvSpPr>
          <p:cNvPr id="13" name="TextBox 12"/>
          <p:cNvSpPr txBox="1"/>
          <p:nvPr/>
        </p:nvSpPr>
        <p:spPr>
          <a:xfrm>
            <a:off x="7713274" y="5840514"/>
            <a:ext cx="9651480" cy="2008242"/>
          </a:xfrm>
          <a:prstGeom prst="rect">
            <a:avLst/>
          </a:prstGeom>
          <a:noFill/>
        </p:spPr>
        <p:txBody>
          <a:bodyPr wrap="square" rtlCol="0">
            <a:spAutoFit/>
          </a:bodyPr>
          <a:lstStyle>
            <a:defPPr>
              <a:defRPr lang="en-US"/>
            </a:defPPr>
            <a:lvl1pPr marL="342900" indent="-342900">
              <a:lnSpc>
                <a:spcPct val="130000"/>
              </a:lnSpc>
              <a:spcAft>
                <a:spcPts val="300"/>
              </a:spcAft>
              <a:buSzPct val="100000"/>
              <a:buBlip>
                <a:blip r:embed="rId2"/>
              </a:buBlip>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marL="285750" indent="-285750" algn="r" rtl="1"/>
            <a:r>
              <a:rPr lang="ar-SA" sz="1800" dirty="0">
                <a:latin typeface="Sakkal Majalla" panose="02000000000000000000" pitchFamily="2" charset="-78"/>
                <a:ea typeface="+mn-ea"/>
                <a:cs typeface="Sakkal Majalla" panose="02000000000000000000" pitchFamily="2" charset="-78"/>
              </a:rPr>
              <a:t>لمنع السكتة القلبية: تعرف على العلامات المبكرة للنوبة القلبية واتصل بخدمات الطوارئ على أمل منعها.
لكسب الوقت: قد يساعد الإنعاش القلبي الرئوي المبكر في درء هجوم كامل حتى وصول المهنيين الطبيين
لإعادة تشغيل القلب: يمكن أن يساعد إزالة الرجفان المبكر في صدمة القلب لإنعاش القلب 
لاستعادة جودة الحياة. يمكن أن يساعد دعم الحياة القلبي المتقدم المبكر . أو ما بعد الإنعاش الذي يقوم به المتخصصون الطبيون في الشفاء التام والناجح.</a:t>
            </a:r>
            <a:endParaRPr lang="en-US" sz="1800" dirty="0">
              <a:latin typeface="Sakkal Majalla" panose="02000000000000000000" pitchFamily="2" charset="-78"/>
              <a:ea typeface="+mn-ea"/>
              <a:cs typeface="Sakkal Majalla" panose="02000000000000000000" pitchFamily="2" charset="-78"/>
            </a:endParaRPr>
          </a:p>
        </p:txBody>
      </p:sp>
      <p:sp>
        <p:nvSpPr>
          <p:cNvPr id="14" name="Parallelogram 13"/>
          <p:cNvSpPr/>
          <p:nvPr/>
        </p:nvSpPr>
        <p:spPr>
          <a:xfrm>
            <a:off x="14058900" y="5214812"/>
            <a:ext cx="5329119" cy="508515"/>
          </a:xfrm>
          <a:prstGeom prst="parallelogram">
            <a:avLst>
              <a:gd name="adj" fmla="val 633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5" name="TextBox 14"/>
          <p:cNvSpPr txBox="1"/>
          <p:nvPr/>
        </p:nvSpPr>
        <p:spPr>
          <a:xfrm>
            <a:off x="14395918" y="5269015"/>
            <a:ext cx="2968836" cy="400110"/>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lnSpc>
                <a:spcPct val="100000"/>
              </a:lnSpc>
            </a:pPr>
            <a:r>
              <a:rPr lang="ar-SA" b="1" dirty="0">
                <a:solidFill>
                  <a:schemeClr val="bg1"/>
                </a:solidFill>
                <a:latin typeface="Sakkal Majalla" panose="02000000000000000000" pitchFamily="2" charset="-78"/>
                <a:cs typeface="Sakkal Majalla" panose="02000000000000000000" pitchFamily="2" charset="-78"/>
              </a:rPr>
              <a:t>الروابط الأربعة هي:</a:t>
            </a:r>
            <a:endParaRPr lang="en-US" b="1" dirty="0">
              <a:solidFill>
                <a:schemeClr val="bg1"/>
              </a:solidFill>
              <a:latin typeface="Sakkal Majalla" panose="02000000000000000000" pitchFamily="2" charset="-78"/>
              <a:cs typeface="Sakkal Majalla" panose="02000000000000000000" pitchFamily="2" charset="-78"/>
            </a:endParaRPr>
          </a:p>
        </p:txBody>
      </p:sp>
      <p:sp>
        <p:nvSpPr>
          <p:cNvPr id="16" name="TextBox 15"/>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7</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7" name="TextBox 16">
            <a:extLst>
              <a:ext uri="{FF2B5EF4-FFF2-40B4-BE49-F238E27FC236}">
                <a16:creationId xmlns:a16="http://schemas.microsoft.com/office/drawing/2014/main" id="{FB3E5A25-4AF3-4118-AB45-067CCEC910B6}"/>
              </a:ext>
            </a:extLst>
          </p:cNvPr>
          <p:cNvSpPr txBox="1"/>
          <p:nvPr/>
        </p:nvSpPr>
        <p:spPr>
          <a:xfrm>
            <a:off x="10558464" y="997223"/>
            <a:ext cx="6806290"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سلسلة البقاء على قيد الحياة</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8" name="Group 17"/>
          <p:cNvGrpSpPr/>
          <p:nvPr/>
        </p:nvGrpSpPr>
        <p:grpSpPr>
          <a:xfrm>
            <a:off x="14369660" y="1929679"/>
            <a:ext cx="2809211" cy="0"/>
            <a:chOff x="1216222" y="6141141"/>
            <a:chExt cx="2809211" cy="0"/>
          </a:xfrm>
        </p:grpSpPr>
        <p:cxnSp>
          <p:nvCxnSpPr>
            <p:cNvPr id="19" name="Straight Connector 18"/>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0" name="Straight Connector 19"/>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2" name="Straight Connector 21"/>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25" name="Rounded Rectangle 24"/>
          <p:cNvSpPr/>
          <p:nvPr/>
        </p:nvSpPr>
        <p:spPr>
          <a:xfrm>
            <a:off x="-701063" y="2245895"/>
            <a:ext cx="6541196" cy="6523094"/>
          </a:xfrm>
          <a:prstGeom prst="roundRect">
            <a:avLst>
              <a:gd name="adj" fmla="val 7700"/>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6" name="Rounded Rectangle 25"/>
          <p:cNvSpPr/>
          <p:nvPr/>
        </p:nvSpPr>
        <p:spPr>
          <a:xfrm>
            <a:off x="495300" y="2436395"/>
            <a:ext cx="5903495" cy="6142094"/>
          </a:xfrm>
          <a:prstGeom prst="roundRect">
            <a:avLst>
              <a:gd name="adj" fmla="val 7700"/>
            </a:avLst>
          </a:prstGeom>
          <a:blipFill>
            <a:blip r:embed="rId3"/>
            <a:srcRect/>
            <a:stretch>
              <a:fillRect l="-21509" r="-3455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Tree>
    <p:extLst>
      <p:ext uri="{BB962C8B-B14F-4D97-AF65-F5344CB8AC3E}">
        <p14:creationId xmlns:p14="http://schemas.microsoft.com/office/powerpoint/2010/main" val="284241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3101199" y="2895600"/>
            <a:ext cx="4077672"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 name="Round Diagonal Corner Rectangle 2"/>
          <p:cNvSpPr/>
          <p:nvPr/>
        </p:nvSpPr>
        <p:spPr>
          <a:xfrm>
            <a:off x="13101199" y="3340337"/>
            <a:ext cx="4077672" cy="5717437"/>
          </a:xfrm>
          <a:prstGeom prst="round2DiagRect">
            <a:avLst/>
          </a:prstGeom>
          <a:blipFill>
            <a:blip r:embed="rId2"/>
            <a:srcRect/>
            <a:stretch>
              <a:fillRect l="-45325" r="-649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0" name="TextBox 9"/>
          <p:cNvSpPr txBox="1"/>
          <p:nvPr/>
        </p:nvSpPr>
        <p:spPr>
          <a:xfrm>
            <a:off x="762001" y="2895600"/>
            <a:ext cx="11720941" cy="49244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عند إجراء أساسيات العلاج للإسعافات الأولية ، هناك بعض القواعد واللوائح الرئيسية التي يجب تذكرها للإصابات.</a:t>
            </a:r>
            <a:endParaRPr lang="en-US" b="1" dirty="0">
              <a:latin typeface="Sakkal Majalla" panose="02000000000000000000" pitchFamily="2" charset="-78"/>
              <a:cs typeface="Sakkal Majalla" panose="02000000000000000000" pitchFamily="2" charset="-78"/>
            </a:endParaRPr>
          </a:p>
        </p:txBody>
      </p:sp>
      <p:sp>
        <p:nvSpPr>
          <p:cNvPr id="11" name="TextBox 10"/>
          <p:cNvSpPr txBox="1"/>
          <p:nvPr/>
        </p:nvSpPr>
        <p:spPr>
          <a:xfrm>
            <a:off x="762000" y="3975131"/>
            <a:ext cx="11720942" cy="3831818"/>
          </a:xfrm>
          <a:prstGeom prst="rect">
            <a:avLst/>
          </a:prstGeom>
          <a:noFill/>
        </p:spPr>
        <p:txBody>
          <a:bodyPr wrap="square" rtlCol="0">
            <a:spAutoFit/>
          </a:bodyPr>
          <a:lstStyle>
            <a:defPPr>
              <a:defRPr lang="en-US"/>
            </a:defPPr>
            <a:lvl1pPr marL="342900" indent="-342900">
              <a:lnSpc>
                <a:spcPct val="130000"/>
              </a:lnSpc>
              <a:spcAft>
                <a:spcPts val="300"/>
              </a:spcAft>
              <a:buSzPct val="100000"/>
              <a:buBlip>
                <a:blip r:embed="rId3"/>
              </a:buBlip>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marL="285750" indent="-285750" algn="r" rtl="1">
              <a:spcAft>
                <a:spcPts val="600"/>
              </a:spcAft>
            </a:pPr>
            <a:r>
              <a:rPr lang="ar-SA" dirty="0">
                <a:latin typeface="Sakkal Majalla" panose="02000000000000000000" pitchFamily="2" charset="-78"/>
                <a:ea typeface="+mn-ea"/>
                <a:cs typeface="Sakkal Majalla" panose="02000000000000000000" pitchFamily="2" charset="-78"/>
              </a:rPr>
              <a:t>لا ينبغي نقل الضحايا إلا في حالة الضرورة القصوى أو إن كانوا في خطر. يمكن أن يجعل الإصابات أسوأ.
لا تحاول إعادة ضبط العظام أو الكسور الواضحة. فقط حافظ على المصاب ثابتا قدر الإمكان.
لا تحاول ربط االمفتاح حول العضله عندما يكون هناك نزيف مفرط. استخدم ضغطا مباشرا ولطيفا بدلا من ذلك.
لا تضع المراهم أو المواد الهلامية مباشرة على الجرحبل إغسلها او غطها
حاول إزالة الأجسام الغريبة من غطاء إصابة العين وحمايتها.
اتصل بسيارة إسعاف على الفور للإصابات الكبيرة.
تحقق من حالة المصاب بإنتظام
حافظ على هدوئك وطمأن جميع المرضى بأن المساعدة الطبية في الطريق.</a:t>
            </a:r>
            <a:endParaRPr lang="en-US" dirty="0">
              <a:latin typeface="Sakkal Majalla" panose="02000000000000000000" pitchFamily="2" charset="-78"/>
              <a:ea typeface="+mn-ea"/>
              <a:cs typeface="Sakkal Majalla" panose="02000000000000000000" pitchFamily="2" charset="-78"/>
            </a:endParaRPr>
          </a:p>
        </p:txBody>
      </p:sp>
      <p:sp>
        <p:nvSpPr>
          <p:cNvPr id="12" name="TextBox 11"/>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7</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3" name="TextBox 12">
            <a:extLst>
              <a:ext uri="{FF2B5EF4-FFF2-40B4-BE49-F238E27FC236}">
                <a16:creationId xmlns:a16="http://schemas.microsoft.com/office/drawing/2014/main" id="{FB3E5A25-4AF3-4118-AB45-067CCEC910B6}"/>
              </a:ext>
            </a:extLst>
          </p:cNvPr>
          <p:cNvSpPr txBox="1"/>
          <p:nvPr/>
        </p:nvSpPr>
        <p:spPr>
          <a:xfrm>
            <a:off x="8792308" y="997223"/>
            <a:ext cx="8572446"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قواعد الإسعافات الأولية الأساسية</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4" name="Group 13"/>
          <p:cNvGrpSpPr/>
          <p:nvPr/>
        </p:nvGrpSpPr>
        <p:grpSpPr>
          <a:xfrm>
            <a:off x="14369660" y="1929679"/>
            <a:ext cx="2809211" cy="0"/>
            <a:chOff x="1216222" y="6141141"/>
            <a:chExt cx="2809211" cy="0"/>
          </a:xfrm>
        </p:grpSpPr>
        <p:cxnSp>
          <p:nvCxnSpPr>
            <p:cNvPr id="15" name="Straight Connector 14"/>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16" name="Straight Connector 15"/>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17" name="Straight Connector 16"/>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344598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3101199" y="2895600"/>
            <a:ext cx="4077672"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 name="Round Diagonal Corner Rectangle 2"/>
          <p:cNvSpPr/>
          <p:nvPr/>
        </p:nvSpPr>
        <p:spPr>
          <a:xfrm>
            <a:off x="13101199" y="3340337"/>
            <a:ext cx="4077672" cy="5717437"/>
          </a:xfrm>
          <a:prstGeom prst="round2DiagRect">
            <a:avLst/>
          </a:prstGeom>
          <a:blipFill>
            <a:blip r:embed="rId2"/>
            <a:srcRect/>
            <a:stretch>
              <a:fillRect l="-57127" r="-531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1" name="TextBox 10"/>
          <p:cNvSpPr txBox="1"/>
          <p:nvPr/>
        </p:nvSpPr>
        <p:spPr>
          <a:xfrm>
            <a:off x="776068" y="2895600"/>
            <a:ext cx="11720942" cy="3831818"/>
          </a:xfrm>
          <a:prstGeom prst="rect">
            <a:avLst/>
          </a:prstGeom>
          <a:noFill/>
        </p:spPr>
        <p:txBody>
          <a:bodyPr wrap="square" rtlCol="0">
            <a:spAutoFit/>
          </a:bodyPr>
          <a:lstStyle>
            <a:defPPr>
              <a:defRPr lang="en-US"/>
            </a:defPPr>
            <a:lvl1pPr marL="285750" indent="-285750" algn="r" rtl="1">
              <a:lnSpc>
                <a:spcPct val="130000"/>
              </a:lnSpc>
              <a:spcAft>
                <a:spcPts val="600"/>
              </a:spcAft>
              <a:buSzPct val="100000"/>
              <a:buBlip>
                <a:blip r:embed="rId3"/>
              </a:buBlip>
              <a:defRPr sz="2000">
                <a:solidFill>
                  <a:srgbClr val="272727"/>
                </a:solidFill>
                <a:latin typeface="Montserrat Medium" panose="00000600000000000000" pitchFamily="2" charset="0"/>
              </a:defRPr>
            </a:lvl1pPr>
          </a:lstStyle>
          <a:p>
            <a:r>
              <a:rPr lang="ar-SA" dirty="0">
                <a:latin typeface="Sakkal Majalla" panose="02000000000000000000" pitchFamily="2" charset="-78"/>
                <a:cs typeface="Sakkal Majalla" panose="02000000000000000000" pitchFamily="2" charset="-78"/>
              </a:rPr>
              <a:t>تأكد من أن المصاب يتنفس دون صعوبة وأن الخطوط الجوية الخاصة به واضحة.
ضع واقيا على يديك وجسمك لمنع انتقال العدوى.
ابدأ في تطبيق الإنعاش القلبي الرئوي في حالة الاشتباه في حدوث سكتة قلبية.
حافظ على الإصابات دافئة أو باردة حسب الظروف.
اتصل بمراكز مكافحة السموم المناسبة في حالة الاشتباه في التسمم.
افترض أن إصابة العمود الفقري قد حدثت أثناء السقوط أو الاصطدام ، ما لم يكن من المؤكد خلاف ذلك.
ارفع الرأس إذا كان هناك نزيف في منطقة الجذع العلوية ، أو القدمين إذا كان هناك نزيف في منطقة الجذع السفلية.
يجب تنظيف الحروق والحروق والإصابات الكيميائية بالماء.</a:t>
            </a:r>
            <a:endParaRPr lang="en-US" dirty="0">
              <a:latin typeface="Sakkal Majalla" panose="02000000000000000000" pitchFamily="2" charset="-78"/>
              <a:cs typeface="Sakkal Majalla" panose="02000000000000000000" pitchFamily="2" charset="-78"/>
            </a:endParaRPr>
          </a:p>
        </p:txBody>
      </p:sp>
      <p:sp>
        <p:nvSpPr>
          <p:cNvPr id="12" name="TextBox 11"/>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7</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3" name="TextBox 12">
            <a:extLst>
              <a:ext uri="{FF2B5EF4-FFF2-40B4-BE49-F238E27FC236}">
                <a16:creationId xmlns:a16="http://schemas.microsoft.com/office/drawing/2014/main" id="{FB3E5A25-4AF3-4118-AB45-067CCEC910B6}"/>
              </a:ext>
            </a:extLst>
          </p:cNvPr>
          <p:cNvSpPr txBox="1"/>
          <p:nvPr/>
        </p:nvSpPr>
        <p:spPr>
          <a:xfrm>
            <a:off x="6569612" y="997223"/>
            <a:ext cx="10795142"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قواعد الإسعافات الأولية الأساسية (تابع)</a:t>
            </a:r>
            <a:endParaRPr lang="en-US" sz="2800"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4" name="Group 13"/>
          <p:cNvGrpSpPr/>
          <p:nvPr/>
        </p:nvGrpSpPr>
        <p:grpSpPr>
          <a:xfrm>
            <a:off x="14369660" y="1929679"/>
            <a:ext cx="2809211" cy="0"/>
            <a:chOff x="1216222" y="6141141"/>
            <a:chExt cx="2809211" cy="0"/>
          </a:xfrm>
        </p:grpSpPr>
        <p:cxnSp>
          <p:nvCxnSpPr>
            <p:cNvPr id="15" name="Straight Connector 14"/>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16" name="Straight Connector 15"/>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17" name="Straight Connector 16"/>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Tree>
    <p:extLst>
      <p:ext uri="{BB962C8B-B14F-4D97-AF65-F5344CB8AC3E}">
        <p14:creationId xmlns:p14="http://schemas.microsoft.com/office/powerpoint/2010/main" val="330498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13273" y="2439834"/>
            <a:ext cx="9651480" cy="572464"/>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400" b="1" dirty="0">
                <a:latin typeface="Sakkal Majalla" panose="02000000000000000000" pitchFamily="2" charset="-78"/>
                <a:cs typeface="Sakkal Majalla" panose="02000000000000000000" pitchFamily="2" charset="-78"/>
              </a:rPr>
              <a:t>المعدات اللازمة</a:t>
            </a:r>
            <a:endParaRPr lang="en-US" sz="2400" b="1" dirty="0">
              <a:latin typeface="Sakkal Majalla" panose="02000000000000000000" pitchFamily="2" charset="-78"/>
              <a:cs typeface="Sakkal Majalla" panose="02000000000000000000" pitchFamily="2" charset="-78"/>
            </a:endParaRPr>
          </a:p>
        </p:txBody>
      </p:sp>
      <p:sp>
        <p:nvSpPr>
          <p:cNvPr id="13" name="TextBox 12"/>
          <p:cNvSpPr txBox="1"/>
          <p:nvPr/>
        </p:nvSpPr>
        <p:spPr>
          <a:xfrm>
            <a:off x="5186613" y="3017274"/>
            <a:ext cx="12178140" cy="49244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يوصى بأن يحمل المسعف الأولي أو من لديه إمكانية الوصول الفوري إلى مجموعة تحتوي على هذه العناصر كحد أدنى.</a:t>
            </a:r>
            <a:endParaRPr lang="en-US" dirty="0">
              <a:latin typeface="Sakkal Majalla" panose="02000000000000000000" pitchFamily="2" charset="-78"/>
              <a:cs typeface="Sakkal Majalla" panose="02000000000000000000" pitchFamily="2" charset="-78"/>
            </a:endParaRPr>
          </a:p>
        </p:txBody>
      </p:sp>
      <p:sp>
        <p:nvSpPr>
          <p:cNvPr id="14" name="TextBox 13"/>
          <p:cNvSpPr txBox="1"/>
          <p:nvPr/>
        </p:nvSpPr>
        <p:spPr>
          <a:xfrm>
            <a:off x="11314697" y="4257365"/>
            <a:ext cx="6050056" cy="4308872"/>
          </a:xfrm>
          <a:prstGeom prst="rect">
            <a:avLst/>
          </a:prstGeom>
          <a:noFill/>
        </p:spPr>
        <p:txBody>
          <a:bodyPr wrap="square" rtlCol="0">
            <a:spAutoFit/>
          </a:bodyPr>
          <a:lstStyle>
            <a:defPPr>
              <a:defRPr lang="en-US"/>
            </a:defPPr>
            <a:lvl1pPr marL="285750" indent="-285750" algn="r" rtl="1">
              <a:lnSpc>
                <a:spcPct val="130000"/>
              </a:lnSpc>
              <a:spcAft>
                <a:spcPts val="600"/>
              </a:spcAft>
              <a:buSzPct val="100000"/>
              <a:buBlip>
                <a:blip r:embed="rId2"/>
              </a:buBlip>
              <a:defRPr sz="2000">
                <a:solidFill>
                  <a:srgbClr val="272727"/>
                </a:solidFill>
                <a:latin typeface="Montserrat Medium" panose="00000600000000000000" pitchFamily="2" charset="0"/>
              </a:defRPr>
            </a:lvl1pPr>
          </a:lstStyle>
          <a:p>
            <a:r>
              <a:rPr lang="ar-SA" dirty="0">
                <a:latin typeface="Sakkal Majalla" panose="02000000000000000000" pitchFamily="2" charset="-78"/>
                <a:cs typeface="Sakkal Majalla" panose="02000000000000000000" pitchFamily="2" charset="-78"/>
              </a:rPr>
              <a:t>علبة مقاومة للماء من نوع ما
اللصقات متنوعة لا يقل عن 20.
تبريد غول للحروق الطفيفة.
قناع جيب أو واقي للوجه.
بطانية طوارئ.
قفازات خالية من اللاتكس يمكن التخلص منها.
دبابيس الأمان.
مادة الجبيرة أو رغوة الطوارئ لشل حركة الأطراف.
مقص.</a:t>
            </a:r>
            <a:endParaRPr lang="en-US" dirty="0">
              <a:latin typeface="Sakkal Majalla" panose="02000000000000000000" pitchFamily="2" charset="-78"/>
              <a:cs typeface="Sakkal Majalla" panose="02000000000000000000" pitchFamily="2" charset="-78"/>
            </a:endParaRPr>
          </a:p>
        </p:txBody>
      </p:sp>
      <p:sp>
        <p:nvSpPr>
          <p:cNvPr id="15" name="TextBox 14"/>
          <p:cNvSpPr txBox="1"/>
          <p:nvPr/>
        </p:nvSpPr>
        <p:spPr>
          <a:xfrm>
            <a:off x="5264641" y="4257365"/>
            <a:ext cx="6050056" cy="4785926"/>
          </a:xfrm>
          <a:prstGeom prst="rect">
            <a:avLst/>
          </a:prstGeom>
          <a:noFill/>
        </p:spPr>
        <p:txBody>
          <a:bodyPr wrap="square" rtlCol="0">
            <a:spAutoFit/>
          </a:bodyPr>
          <a:lstStyle>
            <a:defPPr>
              <a:defRPr lang="en-US"/>
            </a:defPPr>
            <a:lvl1pPr marL="285750" indent="-285750" algn="r" rtl="1">
              <a:lnSpc>
                <a:spcPct val="130000"/>
              </a:lnSpc>
              <a:spcAft>
                <a:spcPts val="600"/>
              </a:spcAft>
              <a:buSzPct val="100000"/>
              <a:buBlip>
                <a:blip r:embed="rId2"/>
              </a:buBlip>
              <a:defRPr sz="2000">
                <a:solidFill>
                  <a:srgbClr val="272727"/>
                </a:solidFill>
                <a:latin typeface="Montserrat Medium" panose="00000600000000000000" pitchFamily="2" charset="0"/>
              </a:defRPr>
            </a:lvl1pPr>
          </a:lstStyle>
          <a:p>
            <a:r>
              <a:rPr lang="ar-SA" dirty="0">
                <a:latin typeface="Sakkal Majalla" panose="02000000000000000000" pitchFamily="2" charset="-78"/>
                <a:cs typeface="Sakkal Majalla" panose="02000000000000000000" pitchFamily="2" charset="-78"/>
              </a:rPr>
              <a:t>الملقط.
شريط لاصق.
ضمادات متنوعة.
عاصبة قابلة للتكيف
عدة مصادر للمياه المعقمة الصافية.
أشكال متنوعة من ضمادات الجروح المعقمة ، بما في ذلك وسادة العين.
مناديل مضادة للبكتيريا. 
مسكن.
دواء دوار الحركة.
المفكرة والقلم.</a:t>
            </a:r>
            <a:endParaRPr lang="en-US" dirty="0">
              <a:latin typeface="Sakkal Majalla" panose="02000000000000000000" pitchFamily="2" charset="-78"/>
              <a:cs typeface="Sakkal Majalla" panose="02000000000000000000" pitchFamily="2" charset="-78"/>
            </a:endParaRPr>
          </a:p>
        </p:txBody>
      </p:sp>
      <p:sp>
        <p:nvSpPr>
          <p:cNvPr id="16" name="TextBox 15"/>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7</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7" name="TextBox 16">
            <a:extLst>
              <a:ext uri="{FF2B5EF4-FFF2-40B4-BE49-F238E27FC236}">
                <a16:creationId xmlns:a16="http://schemas.microsoft.com/office/drawing/2014/main" id="{FB3E5A25-4AF3-4118-AB45-067CCEC910B6}"/>
              </a:ext>
            </a:extLst>
          </p:cNvPr>
          <p:cNvSpPr txBox="1"/>
          <p:nvPr/>
        </p:nvSpPr>
        <p:spPr>
          <a:xfrm>
            <a:off x="11938476" y="997223"/>
            <a:ext cx="5426278"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حقيبة الإسعافات الأولية</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18" name="Group 17"/>
          <p:cNvGrpSpPr/>
          <p:nvPr/>
        </p:nvGrpSpPr>
        <p:grpSpPr>
          <a:xfrm>
            <a:off x="14369660" y="1929679"/>
            <a:ext cx="2809211" cy="0"/>
            <a:chOff x="1216222" y="6141141"/>
            <a:chExt cx="2809211" cy="0"/>
          </a:xfrm>
        </p:grpSpPr>
        <p:cxnSp>
          <p:nvCxnSpPr>
            <p:cNvPr id="19" name="Straight Connector 18"/>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0" name="Straight Connector 19"/>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21" name="Straight Connector 20"/>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22" name="Round Diagonal Corner Rectangle 21"/>
          <p:cNvSpPr/>
          <p:nvPr/>
        </p:nvSpPr>
        <p:spPr>
          <a:xfrm>
            <a:off x="762000" y="2895600"/>
            <a:ext cx="3733800"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3" name="Round Diagonal Corner Rectangle 22"/>
          <p:cNvSpPr/>
          <p:nvPr/>
        </p:nvSpPr>
        <p:spPr>
          <a:xfrm>
            <a:off x="762000" y="3340337"/>
            <a:ext cx="3733800" cy="5717437"/>
          </a:xfrm>
          <a:prstGeom prst="round2DiagRect">
            <a:avLst/>
          </a:prstGeom>
          <a:blipFill>
            <a:blip r:embed="rId3"/>
            <a:srcRect/>
            <a:stretch>
              <a:fillRect l="-2976" r="-1267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Tree>
    <p:extLst>
      <p:ext uri="{BB962C8B-B14F-4D97-AF65-F5344CB8AC3E}">
        <p14:creationId xmlns:p14="http://schemas.microsoft.com/office/powerpoint/2010/main" val="27800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13273" y="2439834"/>
            <a:ext cx="9651480" cy="572464"/>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400" b="1" dirty="0">
                <a:latin typeface="Sakkal Majalla" panose="02000000000000000000" pitchFamily="2" charset="-78"/>
                <a:cs typeface="Sakkal Majalla" panose="02000000000000000000" pitchFamily="2" charset="-78"/>
              </a:rPr>
              <a:t>الاستفادة المناسبة من مجموعة الإسعافات الأولية</a:t>
            </a:r>
            <a:endParaRPr lang="en-US" sz="2400" b="1" dirty="0">
              <a:latin typeface="Sakkal Majalla" panose="02000000000000000000" pitchFamily="2" charset="-78"/>
              <a:cs typeface="Sakkal Majalla" panose="02000000000000000000" pitchFamily="2" charset="-78"/>
            </a:endParaRPr>
          </a:p>
        </p:txBody>
      </p:sp>
      <p:sp>
        <p:nvSpPr>
          <p:cNvPr id="13" name="TextBox 12"/>
          <p:cNvSpPr txBox="1"/>
          <p:nvPr/>
        </p:nvSpPr>
        <p:spPr>
          <a:xfrm>
            <a:off x="5186613" y="3017274"/>
            <a:ext cx="12178140" cy="892552"/>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يجب أن يكون المسعف الأولي دائما على دراية بكيفية تحقيق أقصى استفادة من هذه المواد . والتأكد من تخزينها وتحديثها بالكامل دائما . وفقا لتواريخ انتهاء الصلاحية والاستخدام.</a:t>
            </a:r>
            <a:endParaRPr lang="en-US" dirty="0">
              <a:latin typeface="Sakkal Majalla" panose="02000000000000000000" pitchFamily="2" charset="-78"/>
              <a:cs typeface="Sakkal Majalla" panose="02000000000000000000" pitchFamily="2" charset="-78"/>
            </a:endParaRPr>
          </a:p>
        </p:txBody>
      </p:sp>
      <p:sp>
        <p:nvSpPr>
          <p:cNvPr id="16" name="TextBox 15"/>
          <p:cNvSpPr txBox="1"/>
          <p:nvPr/>
        </p:nvSpPr>
        <p:spPr>
          <a:xfrm>
            <a:off x="14147977" y="4180102"/>
            <a:ext cx="2189630" cy="49244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b="1" dirty="0">
                <a:latin typeface="Sakkal Majalla" panose="02000000000000000000" pitchFamily="2" charset="-78"/>
                <a:cs typeface="Sakkal Majalla" panose="02000000000000000000" pitchFamily="2" charset="-78"/>
              </a:rPr>
              <a:t>الضمادات:</a:t>
            </a:r>
            <a:endParaRPr lang="en-US" b="1" dirty="0">
              <a:latin typeface="Sakkal Majalla" panose="02000000000000000000" pitchFamily="2" charset="-78"/>
              <a:cs typeface="Sakkal Majalla" panose="02000000000000000000" pitchFamily="2" charset="-78"/>
            </a:endParaRPr>
          </a:p>
        </p:txBody>
      </p:sp>
      <p:sp>
        <p:nvSpPr>
          <p:cNvPr id="17" name="TextBox 16"/>
          <p:cNvSpPr txBox="1"/>
          <p:nvPr/>
        </p:nvSpPr>
        <p:spPr>
          <a:xfrm>
            <a:off x="5142340" y="4665380"/>
            <a:ext cx="11195267" cy="892552"/>
          </a:xfrm>
          <a:prstGeom prst="rect">
            <a:avLst/>
          </a:prstGeom>
          <a:noFill/>
        </p:spPr>
        <p:txBody>
          <a:bodyPr wrap="square" rtlCol="0">
            <a:spAutoFit/>
          </a:bodyPr>
          <a:lstStyle>
            <a:defPPr>
              <a:defRPr lang="en-US"/>
            </a:defPPr>
            <a:lvl1pPr marL="342900" indent="-342900">
              <a:lnSpc>
                <a:spcPct val="130000"/>
              </a:lnSpc>
              <a:spcAft>
                <a:spcPts val="300"/>
              </a:spcAft>
              <a:buSzPct val="100000"/>
              <a:buBlip>
                <a:blip r:embed="rId2"/>
              </a:buBlip>
              <a:defRPr>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marL="0" indent="0" algn="r">
              <a:buNone/>
            </a:pPr>
            <a:r>
              <a:rPr lang="ar-SA" sz="2000" dirty="0">
                <a:latin typeface="Sakkal Majalla" panose="02000000000000000000" pitchFamily="2" charset="-78"/>
                <a:cs typeface="Sakkal Majalla" panose="02000000000000000000" pitchFamily="2" charset="-78"/>
              </a:rPr>
              <a:t>استخدم الضمادات لتغطية الجروح وحمايتها. ارتد القفازات قبل وضعها على الجرح . وتأكد من أنها تغطيه بالكامل. لا تنزلق أبدا في مكانها ، ولكن ضعها مباشرة فوق الجزء العلوي وتمسك بالحواف.</a:t>
            </a:r>
            <a:endParaRPr lang="en-US" sz="2000" dirty="0">
              <a:latin typeface="Sakkal Majalla" panose="02000000000000000000" pitchFamily="2" charset="-78"/>
              <a:cs typeface="Sakkal Majalla" panose="02000000000000000000" pitchFamily="2" charset="-78"/>
            </a:endParaRPr>
          </a:p>
        </p:txBody>
      </p:sp>
      <p:sp>
        <p:nvSpPr>
          <p:cNvPr id="18" name="Oval 17"/>
          <p:cNvSpPr/>
          <p:nvPr/>
        </p:nvSpPr>
        <p:spPr>
          <a:xfrm>
            <a:off x="16498171" y="4060373"/>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19" name="TextBox 18"/>
          <p:cNvSpPr txBox="1"/>
          <p:nvPr/>
        </p:nvSpPr>
        <p:spPr>
          <a:xfrm>
            <a:off x="11735645" y="6137507"/>
            <a:ext cx="4601962" cy="49244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b="1" dirty="0">
                <a:latin typeface="Sakkal Majalla" panose="02000000000000000000" pitchFamily="2" charset="-78"/>
                <a:cs typeface="Sakkal Majalla" panose="02000000000000000000" pitchFamily="2" charset="-78"/>
              </a:rPr>
              <a:t>الضمادات اللاصقة أو اللصقات:</a:t>
            </a:r>
            <a:endParaRPr lang="en-US" b="1" dirty="0">
              <a:latin typeface="Sakkal Majalla" panose="02000000000000000000" pitchFamily="2" charset="-78"/>
              <a:cs typeface="Sakkal Majalla" panose="02000000000000000000" pitchFamily="2" charset="-78"/>
            </a:endParaRPr>
          </a:p>
        </p:txBody>
      </p:sp>
      <p:sp>
        <p:nvSpPr>
          <p:cNvPr id="20" name="TextBox 19"/>
          <p:cNvSpPr txBox="1"/>
          <p:nvPr/>
        </p:nvSpPr>
        <p:spPr>
          <a:xfrm>
            <a:off x="5142340" y="6622785"/>
            <a:ext cx="11195267" cy="892552"/>
          </a:xfrm>
          <a:prstGeom prst="rect">
            <a:avLst/>
          </a:prstGeom>
          <a:noFill/>
        </p:spPr>
        <p:txBody>
          <a:bodyPr wrap="square" rtlCol="0">
            <a:spAutoFit/>
          </a:bodyPr>
          <a:lstStyle>
            <a:defPPr>
              <a:defRPr lang="en-US"/>
            </a:defPPr>
            <a:lvl1pPr marL="342900" indent="-342900">
              <a:lnSpc>
                <a:spcPct val="130000"/>
              </a:lnSpc>
              <a:spcAft>
                <a:spcPts val="300"/>
              </a:spcAft>
              <a:buSzPct val="100000"/>
              <a:buBlip>
                <a:blip r:embed="rId2"/>
              </a:buBlip>
              <a:defRPr>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marL="0" indent="0" algn="r">
              <a:buNone/>
            </a:pPr>
            <a:r>
              <a:rPr lang="ar-SA" sz="2000" dirty="0">
                <a:latin typeface="Sakkal Majalla" panose="02000000000000000000" pitchFamily="2" charset="-78"/>
                <a:cs typeface="Sakkal Majalla" panose="02000000000000000000" pitchFamily="2" charset="-78"/>
              </a:rPr>
              <a:t>يجب استخدامه وفقا للإرشادات السابقة ويجب ان يتم التحقق من أن المصاب ليس لديه حساسية من المادة اللاصقة المستخدمة. نظف الجلد حول الجرح حتى يلتصق بإحكام.</a:t>
            </a:r>
            <a:endParaRPr lang="en-US" sz="2000" dirty="0">
              <a:latin typeface="Sakkal Majalla" panose="02000000000000000000" pitchFamily="2" charset="-78"/>
              <a:cs typeface="Sakkal Majalla" panose="02000000000000000000" pitchFamily="2" charset="-78"/>
            </a:endParaRPr>
          </a:p>
        </p:txBody>
      </p:sp>
      <p:sp>
        <p:nvSpPr>
          <p:cNvPr id="21" name="Oval 20"/>
          <p:cNvSpPr/>
          <p:nvPr/>
        </p:nvSpPr>
        <p:spPr>
          <a:xfrm>
            <a:off x="16498171" y="6017778"/>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2" name="TextBox 21"/>
          <p:cNvSpPr txBox="1"/>
          <p:nvPr/>
        </p:nvSpPr>
        <p:spPr>
          <a:xfrm>
            <a:off x="11735645" y="7713411"/>
            <a:ext cx="4601962" cy="49244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b="1" dirty="0">
                <a:latin typeface="Sakkal Majalla" panose="02000000000000000000" pitchFamily="2" charset="-78"/>
                <a:cs typeface="Sakkal Majalla" panose="02000000000000000000" pitchFamily="2" charset="-78"/>
              </a:rPr>
              <a:t>الضمادات:</a:t>
            </a:r>
            <a:endParaRPr lang="en-US" b="1" dirty="0">
              <a:latin typeface="Sakkal Majalla" panose="02000000000000000000" pitchFamily="2" charset="-78"/>
              <a:cs typeface="Sakkal Majalla" panose="02000000000000000000" pitchFamily="2" charset="-78"/>
            </a:endParaRPr>
          </a:p>
        </p:txBody>
      </p:sp>
      <p:sp>
        <p:nvSpPr>
          <p:cNvPr id="23" name="TextBox 22"/>
          <p:cNvSpPr txBox="1"/>
          <p:nvPr/>
        </p:nvSpPr>
        <p:spPr>
          <a:xfrm>
            <a:off x="5142340" y="8198689"/>
            <a:ext cx="11195267" cy="492443"/>
          </a:xfrm>
          <a:prstGeom prst="rect">
            <a:avLst/>
          </a:prstGeom>
          <a:noFill/>
        </p:spPr>
        <p:txBody>
          <a:bodyPr wrap="square" rtlCol="0">
            <a:spAutoFit/>
          </a:bodyPr>
          <a:lstStyle>
            <a:defPPr>
              <a:defRPr lang="en-US"/>
            </a:defPPr>
            <a:lvl1pPr marL="342900" indent="-342900">
              <a:lnSpc>
                <a:spcPct val="130000"/>
              </a:lnSpc>
              <a:spcAft>
                <a:spcPts val="300"/>
              </a:spcAft>
              <a:buSzPct val="100000"/>
              <a:buBlip>
                <a:blip r:embed="rId2"/>
              </a:buBlip>
              <a:defRPr>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marL="0" indent="0" algn="r">
              <a:buNone/>
            </a:pPr>
            <a:r>
              <a:rPr lang="ar-SA" sz="2000" dirty="0">
                <a:latin typeface="Sakkal Majalla" panose="02000000000000000000" pitchFamily="2" charset="-78"/>
                <a:cs typeface="Sakkal Majalla" panose="02000000000000000000" pitchFamily="2" charset="-78"/>
              </a:rPr>
              <a:t>الضمادات لتغطية الجروح لتجنب  العدوى والحفاظ على الأطراف مدعومه يمكن تثبيته بواسطة ضمادة لاصقة أو دبابيس أمان أو عقدة الشعاب المرجانية.</a:t>
            </a:r>
            <a:endParaRPr lang="en-US" sz="2000" dirty="0">
              <a:latin typeface="Sakkal Majalla" panose="02000000000000000000" pitchFamily="2" charset="-78"/>
              <a:cs typeface="Sakkal Majalla" panose="02000000000000000000" pitchFamily="2" charset="-78"/>
            </a:endParaRPr>
          </a:p>
        </p:txBody>
      </p:sp>
      <p:sp>
        <p:nvSpPr>
          <p:cNvPr id="24" name="Oval 23"/>
          <p:cNvSpPr/>
          <p:nvPr/>
        </p:nvSpPr>
        <p:spPr>
          <a:xfrm>
            <a:off x="16498171" y="7593682"/>
            <a:ext cx="778328" cy="778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609974" y="7705485"/>
            <a:ext cx="554722" cy="554722"/>
          </a:xfrm>
          <a:prstGeom prst="rect">
            <a:avLst/>
          </a:prstGeom>
        </p:spPr>
      </p:pic>
      <p:pic>
        <p:nvPicPr>
          <p:cNvPr id="11" name="Picture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658735" y="6151848"/>
            <a:ext cx="457200" cy="457200"/>
          </a:xfrm>
          <a:prstGeom prst="rect">
            <a:avLst/>
          </a:prstGeom>
        </p:spPr>
      </p:pic>
      <p:pic>
        <p:nvPicPr>
          <p:cNvPr id="25" name="Picture 2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6658735" y="4215345"/>
            <a:ext cx="457200" cy="457200"/>
          </a:xfrm>
          <a:prstGeom prst="rect">
            <a:avLst/>
          </a:prstGeom>
        </p:spPr>
      </p:pic>
      <p:sp>
        <p:nvSpPr>
          <p:cNvPr id="27" name="Rounded Rectangle 26"/>
          <p:cNvSpPr/>
          <p:nvPr/>
        </p:nvSpPr>
        <p:spPr>
          <a:xfrm>
            <a:off x="4856919" y="9310493"/>
            <a:ext cx="12687300" cy="55481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6" name="TextBox 25"/>
          <p:cNvSpPr txBox="1"/>
          <p:nvPr/>
        </p:nvSpPr>
        <p:spPr>
          <a:xfrm>
            <a:off x="5290198" y="9360016"/>
            <a:ext cx="11195267" cy="492443"/>
          </a:xfrm>
          <a:prstGeom prst="rect">
            <a:avLst/>
          </a:prstGeom>
          <a:noFill/>
        </p:spPr>
        <p:txBody>
          <a:bodyPr wrap="square" rtlCol="0">
            <a:spAutoFit/>
          </a:bodyPr>
          <a:lstStyle>
            <a:defPPr>
              <a:defRPr lang="en-US"/>
            </a:defPPr>
            <a:lvl1pPr marL="342900" indent="-342900">
              <a:lnSpc>
                <a:spcPct val="130000"/>
              </a:lnSpc>
              <a:spcAft>
                <a:spcPts val="300"/>
              </a:spcAft>
              <a:buSzPct val="100000"/>
              <a:buBlip>
                <a:blip r:embed="rId2"/>
              </a:buBlip>
              <a:defRPr>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marL="0" indent="0" algn="r">
              <a:buNone/>
            </a:pPr>
            <a:r>
              <a:rPr lang="en-US" sz="2000" dirty="0">
                <a:solidFill>
                  <a:schemeClr val="bg1"/>
                </a:solidFill>
                <a:latin typeface="Sakkal Majalla" panose="02000000000000000000" pitchFamily="2" charset="-78"/>
                <a:cs typeface="Sakkal Majalla" panose="02000000000000000000" pitchFamily="2" charset="-78"/>
              </a:rPr>
              <a:t>It is important that dressings and bandages do not restrict circulation when secured.</a:t>
            </a:r>
          </a:p>
        </p:txBody>
      </p:sp>
      <p:pic>
        <p:nvPicPr>
          <p:cNvPr id="28" name="Picture 27"/>
          <p:cNvPicPr>
            <a:picLocks noChangeAspect="1"/>
          </p:cNvPicPr>
          <p:nvPr/>
        </p:nvPicPr>
        <p:blipFill>
          <a:blip r:embed="rId6"/>
          <a:stretch>
            <a:fillRect/>
          </a:stretch>
        </p:blipFill>
        <p:spPr>
          <a:xfrm>
            <a:off x="16728991" y="9398147"/>
            <a:ext cx="379505" cy="379505"/>
          </a:xfrm>
          <a:prstGeom prst="rect">
            <a:avLst/>
          </a:prstGeom>
        </p:spPr>
      </p:pic>
      <p:sp>
        <p:nvSpPr>
          <p:cNvPr id="29" name="TextBox 28"/>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7</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0" name="TextBox 29">
            <a:extLst>
              <a:ext uri="{FF2B5EF4-FFF2-40B4-BE49-F238E27FC236}">
                <a16:creationId xmlns:a16="http://schemas.microsoft.com/office/drawing/2014/main" id="{FB3E5A25-4AF3-4118-AB45-067CCEC910B6}"/>
              </a:ext>
            </a:extLst>
          </p:cNvPr>
          <p:cNvSpPr txBox="1"/>
          <p:nvPr/>
        </p:nvSpPr>
        <p:spPr>
          <a:xfrm>
            <a:off x="12331582" y="997223"/>
            <a:ext cx="5033172"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حقيبة الإسعافات الأولية</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31" name="Group 30"/>
          <p:cNvGrpSpPr/>
          <p:nvPr/>
        </p:nvGrpSpPr>
        <p:grpSpPr>
          <a:xfrm>
            <a:off x="14369660" y="1929679"/>
            <a:ext cx="2809211" cy="0"/>
            <a:chOff x="1216222" y="6141141"/>
            <a:chExt cx="2809211" cy="0"/>
          </a:xfrm>
        </p:grpSpPr>
        <p:cxnSp>
          <p:nvCxnSpPr>
            <p:cNvPr id="32" name="Straight Connector 31"/>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33" name="Straight Connector 32"/>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34" name="Straight Connector 33"/>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35" name="Round Diagonal Corner Rectangle 34"/>
          <p:cNvSpPr/>
          <p:nvPr/>
        </p:nvSpPr>
        <p:spPr>
          <a:xfrm>
            <a:off x="762000" y="2895600"/>
            <a:ext cx="3733800"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6" name="Round Diagonal Corner Rectangle 35"/>
          <p:cNvSpPr/>
          <p:nvPr/>
        </p:nvSpPr>
        <p:spPr>
          <a:xfrm>
            <a:off x="762000" y="3340337"/>
            <a:ext cx="3733800" cy="5717437"/>
          </a:xfrm>
          <a:prstGeom prst="round2DiagRect">
            <a:avLst/>
          </a:prstGeom>
          <a:blipFill>
            <a:blip r:embed="rId7"/>
            <a:srcRect/>
            <a:stretch>
              <a:fillRect l="-31762" r="-979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Tree>
    <p:extLst>
      <p:ext uri="{BB962C8B-B14F-4D97-AF65-F5344CB8AC3E}">
        <p14:creationId xmlns:p14="http://schemas.microsoft.com/office/powerpoint/2010/main" val="362090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13273" y="2892485"/>
            <a:ext cx="9651480" cy="572464"/>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400" b="1" dirty="0">
                <a:latin typeface="Sakkal Majalla" panose="02000000000000000000" pitchFamily="2" charset="-78"/>
                <a:cs typeface="Sakkal Majalla" panose="02000000000000000000" pitchFamily="2" charset="-78"/>
              </a:rPr>
              <a:t>دروع الوجه</a:t>
            </a:r>
            <a:endParaRPr lang="en-US" sz="2400" b="1" dirty="0">
              <a:latin typeface="Sakkal Majalla" panose="02000000000000000000" pitchFamily="2" charset="-78"/>
              <a:cs typeface="Sakkal Majalla" panose="02000000000000000000" pitchFamily="2" charset="-78"/>
            </a:endParaRPr>
          </a:p>
        </p:txBody>
      </p:sp>
      <p:sp>
        <p:nvSpPr>
          <p:cNvPr id="13" name="TextBox 12"/>
          <p:cNvSpPr txBox="1"/>
          <p:nvPr/>
        </p:nvSpPr>
        <p:spPr>
          <a:xfrm>
            <a:off x="5791200" y="3469925"/>
            <a:ext cx="11573553" cy="49244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يعرف درع الوجه أحيانا باسم قناع الجيب أو جهاز الحاجز. وهي مصممة لحماية كل من المسعف الأولي والمصاب أثناء عملية الإنعاش القلبي الرئوي إلى حد كبير.</a:t>
            </a:r>
            <a:endParaRPr lang="en-US" dirty="0">
              <a:latin typeface="Sakkal Majalla" panose="02000000000000000000" pitchFamily="2" charset="-78"/>
              <a:cs typeface="Sakkal Majalla" panose="02000000000000000000" pitchFamily="2" charset="-78"/>
            </a:endParaRPr>
          </a:p>
        </p:txBody>
      </p:sp>
      <p:sp>
        <p:nvSpPr>
          <p:cNvPr id="16" name="TextBox 15"/>
          <p:cNvSpPr txBox="1"/>
          <p:nvPr/>
        </p:nvSpPr>
        <p:spPr>
          <a:xfrm>
            <a:off x="15175123" y="4727253"/>
            <a:ext cx="2189630" cy="49244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b="1" dirty="0">
                <a:latin typeface="Sakkal Majalla" panose="02000000000000000000" pitchFamily="2" charset="-78"/>
                <a:cs typeface="Sakkal Majalla" panose="02000000000000000000" pitchFamily="2" charset="-78"/>
              </a:rPr>
              <a:t>للاستعمال:</a:t>
            </a:r>
            <a:endParaRPr lang="en-US" b="1" dirty="0">
              <a:latin typeface="Sakkal Majalla" panose="02000000000000000000" pitchFamily="2" charset="-78"/>
              <a:cs typeface="Sakkal Majalla" panose="02000000000000000000" pitchFamily="2" charset="-78"/>
            </a:endParaRPr>
          </a:p>
        </p:txBody>
      </p:sp>
      <p:sp>
        <p:nvSpPr>
          <p:cNvPr id="29" name="TextBox 28"/>
          <p:cNvSpPr txBox="1"/>
          <p:nvPr/>
        </p:nvSpPr>
        <p:spPr>
          <a:xfrm>
            <a:off x="4946286" y="5335131"/>
            <a:ext cx="11573553" cy="2708434"/>
          </a:xfrm>
          <a:prstGeom prst="rect">
            <a:avLst/>
          </a:prstGeom>
          <a:noFill/>
        </p:spPr>
        <p:txBody>
          <a:bodyPr wrap="square" rtlCol="0">
            <a:spAutoFit/>
          </a:bodyPr>
          <a:lstStyle>
            <a:defPPr>
              <a:defRPr lang="en-US"/>
            </a:defPPr>
            <a:lvl1pPr marL="342900" indent="-342900">
              <a:lnSpc>
                <a:spcPct val="130000"/>
              </a:lnSpc>
              <a:spcAft>
                <a:spcPts val="300"/>
              </a:spcAft>
              <a:buSzPct val="100000"/>
              <a:buBlip>
                <a:blip r:embed="rId2"/>
              </a:buBlip>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marL="0" indent="0" algn="r">
              <a:spcAft>
                <a:spcPts val="1200"/>
              </a:spcAft>
              <a:buNone/>
            </a:pPr>
            <a:r>
              <a:rPr lang="ar-SA" b="1" dirty="0">
                <a:latin typeface="Sakkal Majalla" panose="02000000000000000000" pitchFamily="2" charset="-78"/>
                <a:cs typeface="Sakkal Majalla" panose="02000000000000000000" pitchFamily="2" charset="-78"/>
              </a:rPr>
              <a:t>ضع درع الوجه على وجه المصاب. يحتوي بعضها على مخططات مطبوعة عليها ، توضح لك الموضع الصحيح للقناع.</a:t>
            </a:r>
          </a:p>
          <a:p>
            <a:pPr marL="0" indent="0" algn="r">
              <a:spcAft>
                <a:spcPts val="1200"/>
              </a:spcAft>
              <a:buNone/>
            </a:pPr>
            <a:r>
              <a:rPr lang="ar-SA" b="1" dirty="0">
                <a:latin typeface="Sakkal Majalla" panose="02000000000000000000" pitchFamily="2" charset="-78"/>
                <a:cs typeface="Sakkal Majalla" panose="02000000000000000000" pitchFamily="2" charset="-78"/>
              </a:rPr>
              <a:t>
افتح مجرى الهواء عن طريق إمالة الرأس. ضع فمك على درع الوجه لإعطاء نفسين للضحية.</a:t>
            </a:r>
          </a:p>
          <a:p>
            <a:pPr marL="0" indent="0" algn="r">
              <a:spcAft>
                <a:spcPts val="1200"/>
              </a:spcAft>
              <a:buNone/>
            </a:pPr>
            <a:r>
              <a:rPr lang="ar-SA" b="1" dirty="0">
                <a:latin typeface="Sakkal Majalla" panose="02000000000000000000" pitchFamily="2" charset="-78"/>
                <a:cs typeface="Sakkal Majalla" panose="02000000000000000000" pitchFamily="2" charset="-78"/>
              </a:rPr>
              <a:t>
استمر في الإنعاش القلبي الرئوي وأنفاس الضحية حتى وصول المساعدة الطبية المهنية.</a:t>
            </a:r>
            <a:endParaRPr lang="en-US" dirty="0">
              <a:latin typeface="Sakkal Majalla" panose="02000000000000000000" pitchFamily="2" charset="-78"/>
              <a:cs typeface="Sakkal Majalla" panose="02000000000000000000" pitchFamily="2" charset="-78"/>
            </a:endParaRPr>
          </a:p>
        </p:txBody>
      </p:sp>
      <p:cxnSp>
        <p:nvCxnSpPr>
          <p:cNvPr id="30" name="Straight Connector 29"/>
          <p:cNvCxnSpPr/>
          <p:nvPr/>
        </p:nvCxnSpPr>
        <p:spPr>
          <a:xfrm>
            <a:off x="16985610" y="5685898"/>
            <a:ext cx="0" cy="1803289"/>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6739010" y="5335131"/>
            <a:ext cx="493201" cy="493201"/>
            <a:chOff x="1165118" y="4382268"/>
            <a:chExt cx="493201" cy="493201"/>
          </a:xfrm>
        </p:grpSpPr>
        <p:sp>
          <p:nvSpPr>
            <p:cNvPr id="32" name="Oval 31"/>
            <p:cNvSpPr/>
            <p:nvPr/>
          </p:nvSpPr>
          <p:spPr>
            <a:xfrm>
              <a:off x="1165118" y="4382268"/>
              <a:ext cx="493201" cy="493201"/>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3" name="Oval 32"/>
            <p:cNvSpPr/>
            <p:nvPr/>
          </p:nvSpPr>
          <p:spPr>
            <a:xfrm>
              <a:off x="1278650" y="4495801"/>
              <a:ext cx="266136" cy="266136"/>
            </a:xfrm>
            <a:prstGeom prst="ellipse">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grpSp>
      <p:grpSp>
        <p:nvGrpSpPr>
          <p:cNvPr id="34" name="Group 33"/>
          <p:cNvGrpSpPr/>
          <p:nvPr/>
        </p:nvGrpSpPr>
        <p:grpSpPr>
          <a:xfrm>
            <a:off x="16723724" y="6387350"/>
            <a:ext cx="493201" cy="493201"/>
            <a:chOff x="1165118" y="4382268"/>
            <a:chExt cx="493201" cy="493201"/>
          </a:xfrm>
        </p:grpSpPr>
        <p:sp>
          <p:nvSpPr>
            <p:cNvPr id="35" name="Oval 34"/>
            <p:cNvSpPr/>
            <p:nvPr/>
          </p:nvSpPr>
          <p:spPr>
            <a:xfrm>
              <a:off x="1165118" y="4382268"/>
              <a:ext cx="493201" cy="493201"/>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6" name="Oval 35"/>
            <p:cNvSpPr/>
            <p:nvPr/>
          </p:nvSpPr>
          <p:spPr>
            <a:xfrm>
              <a:off x="1278650" y="4495801"/>
              <a:ext cx="266136" cy="266136"/>
            </a:xfrm>
            <a:prstGeom prst="ellipse">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grpSp>
      <p:grpSp>
        <p:nvGrpSpPr>
          <p:cNvPr id="37" name="Group 36"/>
          <p:cNvGrpSpPr/>
          <p:nvPr/>
        </p:nvGrpSpPr>
        <p:grpSpPr>
          <a:xfrm>
            <a:off x="16721089" y="7439569"/>
            <a:ext cx="493201" cy="493201"/>
            <a:chOff x="1165118" y="4382268"/>
            <a:chExt cx="493201" cy="493201"/>
          </a:xfrm>
        </p:grpSpPr>
        <p:sp>
          <p:nvSpPr>
            <p:cNvPr id="38" name="Oval 37"/>
            <p:cNvSpPr/>
            <p:nvPr/>
          </p:nvSpPr>
          <p:spPr>
            <a:xfrm>
              <a:off x="1165118" y="4382268"/>
              <a:ext cx="493201" cy="493201"/>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9" name="Oval 38"/>
            <p:cNvSpPr/>
            <p:nvPr/>
          </p:nvSpPr>
          <p:spPr>
            <a:xfrm>
              <a:off x="1278650" y="4495801"/>
              <a:ext cx="266136" cy="266136"/>
            </a:xfrm>
            <a:prstGeom prst="ellipse">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grpSp>
      <p:sp>
        <p:nvSpPr>
          <p:cNvPr id="24" name="TextBox 23"/>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7</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5" name="TextBox 24">
            <a:extLst>
              <a:ext uri="{FF2B5EF4-FFF2-40B4-BE49-F238E27FC236}">
                <a16:creationId xmlns:a16="http://schemas.microsoft.com/office/drawing/2014/main" id="{FB3E5A25-4AF3-4118-AB45-067CCEC910B6}"/>
              </a:ext>
            </a:extLst>
          </p:cNvPr>
          <p:cNvSpPr txBox="1"/>
          <p:nvPr/>
        </p:nvSpPr>
        <p:spPr>
          <a:xfrm>
            <a:off x="12323036" y="997223"/>
            <a:ext cx="5041717"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حقيبة الإسعافات الأولية</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26" name="Group 25"/>
          <p:cNvGrpSpPr/>
          <p:nvPr/>
        </p:nvGrpSpPr>
        <p:grpSpPr>
          <a:xfrm>
            <a:off x="14369660" y="1929679"/>
            <a:ext cx="2809211" cy="0"/>
            <a:chOff x="1216222" y="6141141"/>
            <a:chExt cx="2809211" cy="0"/>
          </a:xfrm>
        </p:grpSpPr>
        <p:cxnSp>
          <p:nvCxnSpPr>
            <p:cNvPr id="27" name="Straight Connector 26"/>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28" name="Straight Connector 27"/>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40" name="Straight Connector 39"/>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41" name="Round Diagonal Corner Rectangle 40"/>
          <p:cNvSpPr/>
          <p:nvPr/>
        </p:nvSpPr>
        <p:spPr>
          <a:xfrm>
            <a:off x="762000" y="2895600"/>
            <a:ext cx="3733800"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42" name="Round Diagonal Corner Rectangle 41"/>
          <p:cNvSpPr/>
          <p:nvPr/>
        </p:nvSpPr>
        <p:spPr>
          <a:xfrm>
            <a:off x="762000" y="3340337"/>
            <a:ext cx="3733800" cy="5717437"/>
          </a:xfrm>
          <a:prstGeom prst="round2DiagRect">
            <a:avLst/>
          </a:prstGeom>
          <a:blipFill>
            <a:blip r:embed="rId3"/>
            <a:srcRect/>
            <a:stretch>
              <a:fillRect l="-46478" r="-832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Tree>
    <p:extLst>
      <p:ext uri="{BB962C8B-B14F-4D97-AF65-F5344CB8AC3E}">
        <p14:creationId xmlns:p14="http://schemas.microsoft.com/office/powerpoint/2010/main" val="236871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13273" y="2439834"/>
            <a:ext cx="9651480" cy="572464"/>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sz="2400" b="1" dirty="0">
                <a:latin typeface="Sakkal Majalla" panose="02000000000000000000" pitchFamily="2" charset="-78"/>
                <a:cs typeface="Sakkal Majalla" panose="02000000000000000000" pitchFamily="2" charset="-78"/>
              </a:rPr>
              <a:t>وضع الضمادة</a:t>
            </a:r>
            <a:endParaRPr lang="en-US" sz="2400" b="1" dirty="0">
              <a:latin typeface="Sakkal Majalla" panose="02000000000000000000" pitchFamily="2" charset="-78"/>
              <a:cs typeface="Sakkal Majalla" panose="02000000000000000000" pitchFamily="2" charset="-78"/>
            </a:endParaRPr>
          </a:p>
        </p:txBody>
      </p:sp>
      <p:sp>
        <p:nvSpPr>
          <p:cNvPr id="13" name="TextBox 12"/>
          <p:cNvSpPr txBox="1"/>
          <p:nvPr/>
        </p:nvSpPr>
        <p:spPr>
          <a:xfrm>
            <a:off x="5186613" y="3185716"/>
            <a:ext cx="12178140" cy="492443"/>
          </a:xfrm>
          <a:prstGeom prst="rect">
            <a:avLst/>
          </a:prstGeom>
          <a:noFill/>
        </p:spPr>
        <p:txBody>
          <a:bodyPr wrap="square" rtlCol="0">
            <a:spAutoFit/>
          </a:bodyPr>
          <a:lstStyle>
            <a:defPPr>
              <a:defRPr lang="en-US"/>
            </a:defPPr>
            <a:lvl1pPr>
              <a:lnSpc>
                <a:spcPct val="130000"/>
              </a:lnSpc>
              <a:spcAft>
                <a:spcPts val="600"/>
              </a:spcAft>
              <a:buSzPct val="100000"/>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algn="r">
              <a:spcAft>
                <a:spcPts val="1800"/>
              </a:spcAft>
            </a:pPr>
            <a:r>
              <a:rPr lang="ar-SA" dirty="0">
                <a:latin typeface="Sakkal Majalla" panose="02000000000000000000" pitchFamily="2" charset="-78"/>
                <a:cs typeface="Sakkal Majalla" panose="02000000000000000000" pitchFamily="2" charset="-78"/>
              </a:rPr>
              <a:t>أفضل طريقة لتغطية جرح أو إصابة طفيفة بالضمادات هي:</a:t>
            </a:r>
            <a:endParaRPr lang="en-US" dirty="0">
              <a:latin typeface="Sakkal Majalla" panose="02000000000000000000" pitchFamily="2" charset="-78"/>
              <a:cs typeface="Sakkal Majalla" panose="02000000000000000000" pitchFamily="2" charset="-78"/>
            </a:endParaRPr>
          </a:p>
        </p:txBody>
      </p:sp>
      <p:sp>
        <p:nvSpPr>
          <p:cNvPr id="29" name="TextBox 28"/>
          <p:cNvSpPr txBox="1"/>
          <p:nvPr/>
        </p:nvSpPr>
        <p:spPr>
          <a:xfrm>
            <a:off x="4979049" y="3809924"/>
            <a:ext cx="11573553" cy="2385268"/>
          </a:xfrm>
          <a:prstGeom prst="rect">
            <a:avLst/>
          </a:prstGeom>
          <a:noFill/>
        </p:spPr>
        <p:txBody>
          <a:bodyPr wrap="square" rtlCol="0">
            <a:spAutoFit/>
          </a:bodyPr>
          <a:lstStyle>
            <a:defPPr>
              <a:defRPr lang="en-US"/>
            </a:defPPr>
            <a:lvl1pPr marL="342900" indent="-342900">
              <a:lnSpc>
                <a:spcPct val="130000"/>
              </a:lnSpc>
              <a:spcAft>
                <a:spcPts val="300"/>
              </a:spcAft>
              <a:buSzPct val="100000"/>
              <a:buBlip>
                <a:blip r:embed="rId2"/>
              </a:buBlip>
              <a:defRPr sz="2000">
                <a:solidFill>
                  <a:srgbClr val="272727"/>
                </a:solidFill>
                <a:latin typeface="Montserrat Medium" panose="00000600000000000000" pitchFamily="2" charset="0"/>
                <a:ea typeface="Open Sans" panose="020B0606030504020204" pitchFamily="34" charset="0"/>
                <a:cs typeface="Hind" panose="02000000000000000000" pitchFamily="2" charset="0"/>
              </a:defRPr>
            </a:lvl1pPr>
          </a:lstStyle>
          <a:p>
            <a:pPr marL="0" indent="0" algn="r">
              <a:spcAft>
                <a:spcPts val="1800"/>
              </a:spcAft>
              <a:buNone/>
            </a:pPr>
            <a:r>
              <a:rPr lang="ar-SA" b="1" dirty="0">
                <a:latin typeface="Sakkal Majalla" panose="02000000000000000000" pitchFamily="2" charset="-78"/>
                <a:cs typeface="Sakkal Majalla" panose="02000000000000000000" pitchFamily="2" charset="-78"/>
              </a:rPr>
              <a:t>قم بفك الضمادة وتأكد من بقائها معقمة ونظيفة
افتح الضمادة ، وضعها برفق على الجزء العلوي من الجرح. امسك الضمادة على الجانبين أثناء وضع الضمادة على الجلد.
لف الطول المتبقي من الضمادة مرة واحدة حول الطرف أو الجسم ، والوسادة نفسها لتأمين المنطقة وحمايتها.
عندما تكون راضياً باالنتيجة، اربط نهايات الضمادة في عقدة أو ثبتها معا باستخدام دبوس أمان.</a:t>
            </a:r>
            <a:endParaRPr lang="en-US" dirty="0">
              <a:latin typeface="Sakkal Majalla" panose="02000000000000000000" pitchFamily="2" charset="-78"/>
              <a:cs typeface="Sakkal Majalla" panose="02000000000000000000" pitchFamily="2" charset="-78"/>
            </a:endParaRPr>
          </a:p>
        </p:txBody>
      </p:sp>
      <p:cxnSp>
        <p:nvCxnSpPr>
          <p:cNvPr id="30" name="Straight Connector 29"/>
          <p:cNvCxnSpPr/>
          <p:nvPr/>
        </p:nvCxnSpPr>
        <p:spPr>
          <a:xfrm>
            <a:off x="16932270" y="4203755"/>
            <a:ext cx="0" cy="2548495"/>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6685670" y="3824085"/>
            <a:ext cx="493201" cy="493201"/>
            <a:chOff x="1165118" y="4382268"/>
            <a:chExt cx="493201" cy="493201"/>
          </a:xfrm>
        </p:grpSpPr>
        <p:sp>
          <p:nvSpPr>
            <p:cNvPr id="32" name="Oval 31"/>
            <p:cNvSpPr/>
            <p:nvPr/>
          </p:nvSpPr>
          <p:spPr>
            <a:xfrm>
              <a:off x="1165118" y="4382268"/>
              <a:ext cx="493201" cy="493201"/>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3" name="Oval 32"/>
            <p:cNvSpPr/>
            <p:nvPr/>
          </p:nvSpPr>
          <p:spPr>
            <a:xfrm>
              <a:off x="1278650" y="4495801"/>
              <a:ext cx="266136" cy="266136"/>
            </a:xfrm>
            <a:prstGeom prst="ellipse">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grpSp>
      <p:grpSp>
        <p:nvGrpSpPr>
          <p:cNvPr id="34" name="Group 33"/>
          <p:cNvGrpSpPr/>
          <p:nvPr/>
        </p:nvGrpSpPr>
        <p:grpSpPr>
          <a:xfrm>
            <a:off x="16685670" y="4454362"/>
            <a:ext cx="493201" cy="493201"/>
            <a:chOff x="1165118" y="4382268"/>
            <a:chExt cx="493201" cy="493201"/>
          </a:xfrm>
        </p:grpSpPr>
        <p:sp>
          <p:nvSpPr>
            <p:cNvPr id="35" name="Oval 34"/>
            <p:cNvSpPr/>
            <p:nvPr/>
          </p:nvSpPr>
          <p:spPr>
            <a:xfrm>
              <a:off x="1165118" y="4382268"/>
              <a:ext cx="493201" cy="493201"/>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6" name="Oval 35"/>
            <p:cNvSpPr/>
            <p:nvPr/>
          </p:nvSpPr>
          <p:spPr>
            <a:xfrm>
              <a:off x="1278650" y="4495801"/>
              <a:ext cx="266136" cy="266136"/>
            </a:xfrm>
            <a:prstGeom prst="ellipse">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grpSp>
      <p:grpSp>
        <p:nvGrpSpPr>
          <p:cNvPr id="37" name="Group 36"/>
          <p:cNvGrpSpPr/>
          <p:nvPr/>
        </p:nvGrpSpPr>
        <p:grpSpPr>
          <a:xfrm>
            <a:off x="16685669" y="5092837"/>
            <a:ext cx="493201" cy="493201"/>
            <a:chOff x="1165118" y="4382268"/>
            <a:chExt cx="493201" cy="493201"/>
          </a:xfrm>
        </p:grpSpPr>
        <p:sp>
          <p:nvSpPr>
            <p:cNvPr id="38" name="Oval 37"/>
            <p:cNvSpPr/>
            <p:nvPr/>
          </p:nvSpPr>
          <p:spPr>
            <a:xfrm>
              <a:off x="1165118" y="4382268"/>
              <a:ext cx="493201" cy="493201"/>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39" name="Oval 38"/>
            <p:cNvSpPr/>
            <p:nvPr/>
          </p:nvSpPr>
          <p:spPr>
            <a:xfrm>
              <a:off x="1278650" y="4495801"/>
              <a:ext cx="266136" cy="266136"/>
            </a:xfrm>
            <a:prstGeom prst="ellipse">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grpSp>
      <p:grpSp>
        <p:nvGrpSpPr>
          <p:cNvPr id="41" name="Group 40"/>
          <p:cNvGrpSpPr/>
          <p:nvPr/>
        </p:nvGrpSpPr>
        <p:grpSpPr>
          <a:xfrm>
            <a:off x="16685668" y="5711609"/>
            <a:ext cx="493201" cy="493201"/>
            <a:chOff x="1165118" y="4382268"/>
            <a:chExt cx="493201" cy="493201"/>
          </a:xfrm>
        </p:grpSpPr>
        <p:sp>
          <p:nvSpPr>
            <p:cNvPr id="42" name="Oval 41"/>
            <p:cNvSpPr/>
            <p:nvPr/>
          </p:nvSpPr>
          <p:spPr>
            <a:xfrm>
              <a:off x="1165118" y="4382268"/>
              <a:ext cx="493201" cy="493201"/>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43" name="Oval 42"/>
            <p:cNvSpPr/>
            <p:nvPr/>
          </p:nvSpPr>
          <p:spPr>
            <a:xfrm>
              <a:off x="1278650" y="4495801"/>
              <a:ext cx="266136" cy="266136"/>
            </a:xfrm>
            <a:prstGeom prst="ellipse">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grpSp>
      <p:sp>
        <p:nvSpPr>
          <p:cNvPr id="26" name="TextBox 25"/>
          <p:cNvSpPr txBox="1"/>
          <p:nvPr/>
        </p:nvSpPr>
        <p:spPr>
          <a:xfrm>
            <a:off x="15670111" y="513204"/>
            <a:ext cx="1562100" cy="338554"/>
          </a:xfrm>
          <a:prstGeom prst="rect">
            <a:avLst/>
          </a:prstGeom>
          <a:gradFill>
            <a:gsLst>
              <a:gs pos="0">
                <a:schemeClr val="accent1"/>
              </a:gs>
              <a:gs pos="100000">
                <a:schemeClr val="accent1">
                  <a:lumMod val="75000"/>
                </a:schemeClr>
              </a:gs>
            </a:gsLst>
            <a:lin ang="5400000" scaled="1"/>
          </a:gradFill>
        </p:spPr>
        <p:txBody>
          <a:bodyPr wrap="square" rtlCol="0">
            <a:spAutoFit/>
          </a:bodyPr>
          <a:lstStyle/>
          <a:p>
            <a:pPr algn="ctr">
              <a:spcAft>
                <a:spcPts val="600"/>
              </a:spcAft>
              <a:buSzPct val="200000"/>
            </a:pPr>
            <a:r>
              <a:rPr lang="ar-SA"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rPr>
              <a:t>الوحدة 7</a:t>
            </a:r>
            <a:endParaRPr lang="en-US" sz="1600" b="1"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27" name="TextBox 26">
            <a:extLst>
              <a:ext uri="{FF2B5EF4-FFF2-40B4-BE49-F238E27FC236}">
                <a16:creationId xmlns:a16="http://schemas.microsoft.com/office/drawing/2014/main" id="{FB3E5A25-4AF3-4118-AB45-067CCEC910B6}"/>
              </a:ext>
            </a:extLst>
          </p:cNvPr>
          <p:cNvSpPr txBox="1"/>
          <p:nvPr/>
        </p:nvSpPr>
        <p:spPr>
          <a:xfrm>
            <a:off x="12357220" y="997223"/>
            <a:ext cx="5007534" cy="769441"/>
          </a:xfrm>
          <a:prstGeom prst="rect">
            <a:avLst/>
          </a:prstGeom>
          <a:noFill/>
        </p:spPr>
        <p:txBody>
          <a:bodyPr wrap="square" rtlCol="0">
            <a:spAutoFit/>
          </a:bodyPr>
          <a:lstStyle/>
          <a:p>
            <a:pPr algn="r"/>
            <a:r>
              <a:rPr lang="ar-SA"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rPr>
              <a:t>حقيبة الإسعافات الأولية</a:t>
            </a:r>
            <a:endParaRPr lang="en-US" sz="4400" b="1" dirty="0">
              <a:solidFill>
                <a:srgbClr val="272727"/>
              </a:solidFill>
              <a:latin typeface="Sakkal Majalla" panose="02000000000000000000" pitchFamily="2" charset="-78"/>
              <a:ea typeface="Hartwell Alt Heavy" panose="00000A00000000000000" pitchFamily="50" charset="0"/>
              <a:cs typeface="Sakkal Majalla" panose="02000000000000000000" pitchFamily="2" charset="-78"/>
            </a:endParaRPr>
          </a:p>
        </p:txBody>
      </p:sp>
      <p:grpSp>
        <p:nvGrpSpPr>
          <p:cNvPr id="28" name="Group 27"/>
          <p:cNvGrpSpPr/>
          <p:nvPr/>
        </p:nvGrpSpPr>
        <p:grpSpPr>
          <a:xfrm>
            <a:off x="14369660" y="1929679"/>
            <a:ext cx="2809211" cy="0"/>
            <a:chOff x="1216222" y="6141141"/>
            <a:chExt cx="2809211" cy="0"/>
          </a:xfrm>
        </p:grpSpPr>
        <p:cxnSp>
          <p:nvCxnSpPr>
            <p:cNvPr id="40" name="Straight Connector 39"/>
            <p:cNvCxnSpPr/>
            <p:nvPr/>
          </p:nvCxnSpPr>
          <p:spPr>
            <a:xfrm>
              <a:off x="1216222" y="6141141"/>
              <a:ext cx="823248" cy="0"/>
            </a:xfrm>
            <a:prstGeom prst="line">
              <a:avLst/>
            </a:prstGeom>
            <a:noFill/>
            <a:ln w="63500" cap="rnd" cmpd="sng" algn="ctr">
              <a:solidFill>
                <a:schemeClr val="accent1"/>
              </a:solidFill>
              <a:prstDash val="solid"/>
              <a:round/>
            </a:ln>
            <a:effectLst/>
          </p:spPr>
        </p:cxnSp>
        <p:cxnSp>
          <p:nvCxnSpPr>
            <p:cNvPr id="44" name="Straight Connector 43"/>
            <p:cNvCxnSpPr/>
            <p:nvPr/>
          </p:nvCxnSpPr>
          <p:spPr>
            <a:xfrm>
              <a:off x="2206822" y="6141141"/>
              <a:ext cx="823248" cy="0"/>
            </a:xfrm>
            <a:prstGeom prst="line">
              <a:avLst/>
            </a:prstGeom>
            <a:noFill/>
            <a:ln w="63500" cap="rnd" cmpd="sng" algn="ctr">
              <a:solidFill>
                <a:srgbClr val="272727"/>
              </a:solidFill>
              <a:prstDash val="solid"/>
              <a:round/>
            </a:ln>
            <a:effectLst/>
          </p:spPr>
        </p:cxnSp>
        <p:cxnSp>
          <p:nvCxnSpPr>
            <p:cNvPr id="45" name="Straight Connector 44"/>
            <p:cNvCxnSpPr/>
            <p:nvPr/>
          </p:nvCxnSpPr>
          <p:spPr>
            <a:xfrm>
              <a:off x="3202185" y="6141141"/>
              <a:ext cx="823248" cy="0"/>
            </a:xfrm>
            <a:prstGeom prst="line">
              <a:avLst/>
            </a:prstGeom>
            <a:noFill/>
            <a:ln w="63500" cap="rnd" cmpd="sng" algn="ctr">
              <a:solidFill>
                <a:schemeClr val="accent2">
                  <a:lumMod val="20000"/>
                  <a:lumOff val="80000"/>
                </a:schemeClr>
              </a:solidFill>
              <a:prstDash val="solid"/>
              <a:round/>
            </a:ln>
            <a:effectLst/>
          </p:spPr>
        </p:cxnSp>
      </p:grpSp>
      <p:sp>
        <p:nvSpPr>
          <p:cNvPr id="46" name="Round Diagonal Corner Rectangle 45"/>
          <p:cNvSpPr/>
          <p:nvPr/>
        </p:nvSpPr>
        <p:spPr>
          <a:xfrm>
            <a:off x="762000" y="2895600"/>
            <a:ext cx="3733800" cy="5717437"/>
          </a:xfrm>
          <a:prstGeom prst="round2Diag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
        <p:nvSpPr>
          <p:cNvPr id="47" name="Round Diagonal Corner Rectangle 46"/>
          <p:cNvSpPr/>
          <p:nvPr/>
        </p:nvSpPr>
        <p:spPr>
          <a:xfrm>
            <a:off x="762000" y="3340337"/>
            <a:ext cx="3733800" cy="5717437"/>
          </a:xfrm>
          <a:prstGeom prst="round2DiagRect">
            <a:avLst/>
          </a:prstGeom>
          <a:blipFill>
            <a:blip r:embed="rId3"/>
            <a:srcRect/>
            <a:stretch>
              <a:fillRect l="-31762" r="-979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Sakkal Majalla" panose="02000000000000000000" pitchFamily="2" charset="-78"/>
              <a:ea typeface="Open Sans" panose="020B0606030504020204" pitchFamily="34" charset="0"/>
              <a:cs typeface="Sakkal Majalla" panose="02000000000000000000" pitchFamily="2" charset="-78"/>
            </a:endParaRPr>
          </a:p>
        </p:txBody>
      </p:sp>
    </p:spTree>
    <p:extLst>
      <p:ext uri="{BB962C8B-B14F-4D97-AF65-F5344CB8AC3E}">
        <p14:creationId xmlns:p14="http://schemas.microsoft.com/office/powerpoint/2010/main" val="358935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746">
      <a:dk1>
        <a:sysClr val="windowText" lastClr="000000"/>
      </a:dk1>
      <a:lt1>
        <a:sysClr val="window" lastClr="FFFFFF"/>
      </a:lt1>
      <a:dk2>
        <a:srgbClr val="44546A"/>
      </a:dk2>
      <a:lt2>
        <a:srgbClr val="000E4D"/>
      </a:lt2>
      <a:accent1>
        <a:srgbClr val="A42F38"/>
      </a:accent1>
      <a:accent2>
        <a:srgbClr val="5A595A"/>
      </a:accent2>
      <a:accent3>
        <a:srgbClr val="FAFAFA"/>
      </a:accent3>
      <a:accent4>
        <a:srgbClr val="A42F38"/>
      </a:accent4>
      <a:accent5>
        <a:srgbClr val="5A595A"/>
      </a:accent5>
      <a:accent6>
        <a:srgbClr val="F6F5F3"/>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000" dirty="0" smtClean="0">
            <a:solidFill>
              <a:schemeClr val="bg1"/>
            </a:solidFill>
            <a:latin typeface="Montserrat" panose="00000500000000000000" pitchFamily="2" charset="0"/>
            <a:ea typeface="Open Sans" panose="020B0606030504020204" pitchFamily="34" charset="0"/>
            <a:cs typeface="Hind"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Aft>
            <a:spcPts val="600"/>
          </a:spcAft>
          <a:buSzPct val="100000"/>
          <a:defRPr dirty="0">
            <a:solidFill>
              <a:schemeClr val="tx1">
                <a:lumMod val="65000"/>
                <a:lumOff val="35000"/>
              </a:schemeClr>
            </a:solidFill>
            <a:latin typeface="Montserrat" panose="00000500000000000000" pitchFamily="2" charset="0"/>
            <a:ea typeface="Open Sans" panose="020B0606030504020204" pitchFamily="34" charset="0"/>
            <a:cs typeface="Hind"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77507</TotalTime>
  <Words>1719</Words>
  <Application>Microsoft Office PowerPoint</Application>
  <PresentationFormat>Custom</PresentationFormat>
  <Paragraphs>110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Sakkal Majalla</vt:lpstr>
      <vt:lpstr>Arial</vt:lpstr>
      <vt:lpstr>Calibri</vt:lpstr>
      <vt:lpstr>Hind</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majava</dc:creator>
  <cp:lastModifiedBy>Basmah Alshamari</cp:lastModifiedBy>
  <cp:revision>9147</cp:revision>
  <dcterms:created xsi:type="dcterms:W3CDTF">2018-12-06T00:31:13Z</dcterms:created>
  <dcterms:modified xsi:type="dcterms:W3CDTF">2024-05-07T08:45:06Z</dcterms:modified>
</cp:coreProperties>
</file>